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62" r:id="rId2"/>
  </p:sldMasterIdLst>
  <p:notesMasterIdLst>
    <p:notesMasterId r:id="rId41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94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81" r:id="rId27"/>
    <p:sldId id="282" r:id="rId28"/>
    <p:sldId id="293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5" r:id="rId40"/>
  </p:sldIdLst>
  <p:sldSz cx="12192000" cy="6858000"/>
  <p:notesSz cx="6858000" cy="9144000"/>
  <p:embeddedFontLst>
    <p:embeddedFont>
      <p:font typeface="Gill Sans" panose="020B0604020202020204" charset="0"/>
      <p:regular r:id="rId42"/>
      <p:bold r:id="rId43"/>
    </p:embeddedFont>
    <p:embeddedFont>
      <p:font typeface="Open Sans" panose="020B0606030504020204" pitchFamily="34" charset="0"/>
      <p:regular r:id="rId44"/>
      <p:bold r:id="rId45"/>
      <p:italic r:id="rId46"/>
      <p:boldItalic r:id="rId47"/>
    </p:embeddedFont>
    <p:embeddedFont>
      <p:font typeface="PT Sans Narrow" panose="020B0506020203020204" pitchFamily="34" charset="0"/>
      <p:regular r:id="rId48"/>
      <p:bold r:id="rId49"/>
    </p:embeddedFont>
    <p:embeddedFont>
      <p:font typeface="Verdana" panose="020B0604030504040204" pitchFamily="34" charset="0"/>
      <p:regular r:id="rId50"/>
      <p:bold r:id="rId51"/>
      <p:italic r:id="rId52"/>
      <p:boldItalic r:id="rId5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3840">
          <p15:clr>
            <a:srgbClr val="000000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56" roundtripDataSignature="AMtx7mirY/9JwQcetQ5ItB9Li+K4mSb+i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FBF16A0-1DF6-42C0-900D-97FFF98F5AAD}">
  <a:tblStyle styleId="{FFBF16A0-1DF6-42C0-900D-97FFF98F5AA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 snapToGrid="0">
      <p:cViewPr varScale="1">
        <p:scale>
          <a:sx n="73" d="100"/>
          <a:sy n="73" d="100"/>
        </p:scale>
        <p:origin x="381" y="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font" Target="fonts/font1.fntdata"/><Relationship Id="rId47" Type="http://schemas.openxmlformats.org/officeDocument/2006/relationships/font" Target="fonts/font6.fntdata"/><Relationship Id="rId50" Type="http://schemas.openxmlformats.org/officeDocument/2006/relationships/font" Target="fonts/font9.fntdata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font" Target="fonts/font4.fntdata"/><Relationship Id="rId53" Type="http://schemas.openxmlformats.org/officeDocument/2006/relationships/font" Target="fonts/font12.fntdata"/><Relationship Id="rId58" Type="http://schemas.openxmlformats.org/officeDocument/2006/relationships/viewProps" Target="viewProps.xml"/><Relationship Id="rId5" Type="http://schemas.openxmlformats.org/officeDocument/2006/relationships/slide" Target="slides/slide3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font" Target="fonts/font2.fntdata"/><Relationship Id="rId48" Type="http://schemas.openxmlformats.org/officeDocument/2006/relationships/font" Target="fonts/font7.fntdata"/><Relationship Id="rId56" Type="http://customschemas.google.com/relationships/presentationmetadata" Target="metadata"/><Relationship Id="rId8" Type="http://schemas.openxmlformats.org/officeDocument/2006/relationships/slide" Target="slides/slide6.xml"/><Relationship Id="rId51" Type="http://schemas.openxmlformats.org/officeDocument/2006/relationships/font" Target="fonts/font10.fntdata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font" Target="fonts/font5.fntdata"/><Relationship Id="rId59" Type="http://schemas.openxmlformats.org/officeDocument/2006/relationships/theme" Target="theme/theme1.xml"/><Relationship Id="rId20" Type="http://schemas.openxmlformats.org/officeDocument/2006/relationships/slide" Target="slides/slide1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font" Target="fonts/font8.fntdata"/><Relationship Id="rId57" Type="http://schemas.openxmlformats.org/officeDocument/2006/relationships/presProps" Target="presProps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font" Target="fonts/font3.fntdata"/><Relationship Id="rId52" Type="http://schemas.openxmlformats.org/officeDocument/2006/relationships/font" Target="fonts/font11.fntdata"/><Relationship Id="rId6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‹N›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339e983b618_0_2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339e983b618_0_2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g339e983b618_0_205:notes"/>
          <p:cNvSpPr txBox="1">
            <a:spLocks noGrp="1"/>
          </p:cNvSpPr>
          <p:nvPr>
            <p:ph type="sldNum" idx="12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t>1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339e983b618_1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339e983b618_1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g339e983b618_1_49:notes"/>
          <p:cNvSpPr txBox="1">
            <a:spLocks noGrp="1"/>
          </p:cNvSpPr>
          <p:nvPr>
            <p:ph type="sldNum" idx="12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t>10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339e983b618_2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339e983b618_2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g339e983b618_2_7:notes"/>
          <p:cNvSpPr txBox="1">
            <a:spLocks noGrp="1"/>
          </p:cNvSpPr>
          <p:nvPr>
            <p:ph type="sldNum" idx="12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t>11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339e983b618_2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339e983b618_2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g339e983b618_2_13:notes"/>
          <p:cNvSpPr txBox="1">
            <a:spLocks noGrp="1"/>
          </p:cNvSpPr>
          <p:nvPr>
            <p:ph type="sldNum" idx="12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t>12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339e983b618_2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339e983b618_2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g339e983b618_2_19:notes"/>
          <p:cNvSpPr txBox="1">
            <a:spLocks noGrp="1"/>
          </p:cNvSpPr>
          <p:nvPr>
            <p:ph type="sldNum" idx="12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13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339e983b618_2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339e983b618_2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g339e983b618_2_25:notes"/>
          <p:cNvSpPr txBox="1">
            <a:spLocks noGrp="1"/>
          </p:cNvSpPr>
          <p:nvPr>
            <p:ph type="sldNum" idx="12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14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339e983b618_2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339e983b618_2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g339e983b618_2_40:notes"/>
          <p:cNvSpPr txBox="1">
            <a:spLocks noGrp="1"/>
          </p:cNvSpPr>
          <p:nvPr>
            <p:ph type="sldNum" idx="12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t>15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339e983b618_2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339e983b618_2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g339e983b618_2_55:notes"/>
          <p:cNvSpPr txBox="1">
            <a:spLocks noGrp="1"/>
          </p:cNvSpPr>
          <p:nvPr>
            <p:ph type="sldNum" idx="12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t>16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339e983b618_2_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Google Shape;209;g339e983b618_2_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g339e983b618_2_61:notes"/>
          <p:cNvSpPr txBox="1">
            <a:spLocks noGrp="1"/>
          </p:cNvSpPr>
          <p:nvPr>
            <p:ph type="sldNum" idx="12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t>18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339e983b618_2_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Google Shape;217;g339e983b618_2_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" name="Google Shape;218;g339e983b618_2_68:notes"/>
          <p:cNvSpPr txBox="1">
            <a:spLocks noGrp="1"/>
          </p:cNvSpPr>
          <p:nvPr>
            <p:ph type="sldNum" idx="12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t>19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339e983b618_2_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g339e983b618_2_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Google Shape;235;g339e983b618_2_85:notes"/>
          <p:cNvSpPr txBox="1">
            <a:spLocks noGrp="1"/>
          </p:cNvSpPr>
          <p:nvPr>
            <p:ph type="sldNum" idx="12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t>20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339e983b618_0_2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339e983b618_0_2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g339e983b618_0_213:notes"/>
          <p:cNvSpPr txBox="1">
            <a:spLocks noGrp="1"/>
          </p:cNvSpPr>
          <p:nvPr>
            <p:ph type="sldNum" idx="12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t>2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339e983b618_2_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" name="Google Shape;241;g339e983b618_2_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" name="Google Shape;242;g339e983b618_2_91:notes"/>
          <p:cNvSpPr txBox="1">
            <a:spLocks noGrp="1"/>
          </p:cNvSpPr>
          <p:nvPr>
            <p:ph type="sldNum" idx="12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t>21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339e983b618_2_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9" name="Google Shape;249;g339e983b618_2_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" name="Google Shape;250;g339e983b618_2_98:notes"/>
          <p:cNvSpPr txBox="1">
            <a:spLocks noGrp="1"/>
          </p:cNvSpPr>
          <p:nvPr>
            <p:ph type="sldNum" idx="12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t>22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339e983b618_2_1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7" name="Google Shape;257;g339e983b618_2_1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g339e983b618_2_106:notes"/>
          <p:cNvSpPr txBox="1">
            <a:spLocks noGrp="1"/>
          </p:cNvSpPr>
          <p:nvPr>
            <p:ph type="sldNum" idx="12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t>23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339e983b618_2_1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4" name="Google Shape;264;g339e983b618_2_1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" name="Google Shape;265;g339e983b618_2_112:notes"/>
          <p:cNvSpPr txBox="1">
            <a:spLocks noGrp="1"/>
          </p:cNvSpPr>
          <p:nvPr>
            <p:ph type="sldNum" idx="12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t>24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g339e983b618_2_1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7" name="Google Shape;287;g339e983b618_2_1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" name="Google Shape;288;g339e983b618_2_132:notes"/>
          <p:cNvSpPr txBox="1">
            <a:spLocks noGrp="1"/>
          </p:cNvSpPr>
          <p:nvPr>
            <p:ph type="sldNum" idx="12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t>25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g339e983b618_2_2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4" name="Google Shape;294;g339e983b618_2_2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" name="Google Shape;295;g339e983b618_2_242:notes"/>
          <p:cNvSpPr txBox="1">
            <a:spLocks noGrp="1"/>
          </p:cNvSpPr>
          <p:nvPr>
            <p:ph type="sldNum" idx="12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t>26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g339e983b618_2_1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0" name="Google Shape;300;g339e983b618_2_1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" name="Google Shape;301;g339e983b618_2_138:notes"/>
          <p:cNvSpPr txBox="1">
            <a:spLocks noGrp="1"/>
          </p:cNvSpPr>
          <p:nvPr>
            <p:ph type="sldNum" idx="12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t>28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g339e983b618_2_1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7" name="Google Shape;307;g339e983b618_2_1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8" name="Google Shape;308;g339e983b618_2_144:notes"/>
          <p:cNvSpPr txBox="1">
            <a:spLocks noGrp="1"/>
          </p:cNvSpPr>
          <p:nvPr>
            <p:ph type="sldNum" idx="12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t>29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g339e983b618_2_1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3" name="Google Shape;313;g339e983b618_2_1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4" name="Google Shape;314;g339e983b618_2_151:notes"/>
          <p:cNvSpPr txBox="1">
            <a:spLocks noGrp="1"/>
          </p:cNvSpPr>
          <p:nvPr>
            <p:ph type="sldNum" idx="12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t>30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g339e983b618_2_1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9" name="Google Shape;319;g339e983b618_2_1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0" name="Google Shape;320;g339e983b618_2_159:notes"/>
          <p:cNvSpPr txBox="1">
            <a:spLocks noGrp="1"/>
          </p:cNvSpPr>
          <p:nvPr>
            <p:ph type="sldNum" idx="12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t>31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339e983b618_0_2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339e983b618_0_2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g339e983b618_0_226:notes"/>
          <p:cNvSpPr txBox="1">
            <a:spLocks noGrp="1"/>
          </p:cNvSpPr>
          <p:nvPr>
            <p:ph type="sldNum" idx="12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t>3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g339e983b618_2_1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6" name="Google Shape;326;g339e983b618_2_1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" name="Google Shape;327;g339e983b618_2_165:notes"/>
          <p:cNvSpPr txBox="1">
            <a:spLocks noGrp="1"/>
          </p:cNvSpPr>
          <p:nvPr>
            <p:ph type="sldNum" idx="12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t>32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g339e983b618_2_1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3" name="Google Shape;333;g339e983b618_2_1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4" name="Google Shape;334;g339e983b618_2_173:notes"/>
          <p:cNvSpPr txBox="1">
            <a:spLocks noGrp="1"/>
          </p:cNvSpPr>
          <p:nvPr>
            <p:ph type="sldNum" idx="12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t>33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g339e983b618_2_2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0" name="Google Shape;340;g339e983b618_2_2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1" name="Google Shape;341;g339e983b618_2_200:notes"/>
          <p:cNvSpPr txBox="1">
            <a:spLocks noGrp="1"/>
          </p:cNvSpPr>
          <p:nvPr>
            <p:ph type="sldNum" idx="12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t>34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g339e983b618_2_2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9" name="Google Shape;359;g339e983b618_2_2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0" name="Google Shape;360;g339e983b618_2_220:notes"/>
          <p:cNvSpPr txBox="1">
            <a:spLocks noGrp="1"/>
          </p:cNvSpPr>
          <p:nvPr>
            <p:ph type="sldNum" idx="12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t>35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g339e983b618_2_2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7" name="Google Shape;367;g339e983b618_2_2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8" name="Google Shape;368;g339e983b618_2_228:notes"/>
          <p:cNvSpPr txBox="1">
            <a:spLocks noGrp="1"/>
          </p:cNvSpPr>
          <p:nvPr>
            <p:ph type="sldNum" idx="12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t>36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g339e983b618_2_2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5" name="Google Shape;375;g339e983b618_2_2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6" name="Google Shape;376;g339e983b618_2_236:notes"/>
          <p:cNvSpPr txBox="1">
            <a:spLocks noGrp="1"/>
          </p:cNvSpPr>
          <p:nvPr>
            <p:ph type="sldNum" idx="12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t>37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475;g33d88de9e6e_0_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6" name="Google Shape;476;g33d88de9e6e_0_7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7" name="Google Shape;477;g33d88de9e6e_0_7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it-IT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38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339e983b618_1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339e983b618_1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g339e983b618_1_3:notes"/>
          <p:cNvSpPr txBox="1">
            <a:spLocks noGrp="1"/>
          </p:cNvSpPr>
          <p:nvPr>
            <p:ph type="sldNum" idx="12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t>4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339e983b618_1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339e983b618_1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g339e983b618_1_9:notes"/>
          <p:cNvSpPr txBox="1">
            <a:spLocks noGrp="1"/>
          </p:cNvSpPr>
          <p:nvPr>
            <p:ph type="sldNum" idx="12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t>5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339e983b618_1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339e983b618_1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g339e983b618_1_17:notes"/>
          <p:cNvSpPr txBox="1">
            <a:spLocks noGrp="1"/>
          </p:cNvSpPr>
          <p:nvPr>
            <p:ph type="sldNum" idx="12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t>6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339e983b618_1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339e983b618_1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g339e983b618_1_28:notes"/>
          <p:cNvSpPr txBox="1">
            <a:spLocks noGrp="1"/>
          </p:cNvSpPr>
          <p:nvPr>
            <p:ph type="sldNum" idx="12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t>7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339e983b618_1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339e983b618_1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g339e983b618_1_35:notes"/>
          <p:cNvSpPr txBox="1">
            <a:spLocks noGrp="1"/>
          </p:cNvSpPr>
          <p:nvPr>
            <p:ph type="sldNum" idx="12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t>8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339e983b618_1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339e983b618_1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g339e983b618_1_43:notes"/>
          <p:cNvSpPr txBox="1">
            <a:spLocks noGrp="1"/>
          </p:cNvSpPr>
          <p:nvPr>
            <p:ph type="sldNum" idx="12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t>9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Google Shape;14;g339e983b618_0_234"/>
          <p:cNvCxnSpPr/>
          <p:nvPr/>
        </p:nvCxnSpPr>
        <p:spPr>
          <a:xfrm>
            <a:off x="9343647" y="4235850"/>
            <a:ext cx="749700" cy="0"/>
          </a:xfrm>
          <a:prstGeom prst="straightConnector1">
            <a:avLst/>
          </a:prstGeom>
          <a:noFill/>
          <a:ln w="762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5" name="Google Shape;15;g339e983b618_0_234"/>
          <p:cNvCxnSpPr/>
          <p:nvPr/>
        </p:nvCxnSpPr>
        <p:spPr>
          <a:xfrm>
            <a:off x="2100047" y="4211002"/>
            <a:ext cx="749700" cy="0"/>
          </a:xfrm>
          <a:prstGeom prst="straightConnector1">
            <a:avLst/>
          </a:prstGeom>
          <a:noFill/>
          <a:ln w="762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16" name="Google Shape;16;g339e983b618_0_234"/>
          <p:cNvGrpSpPr/>
          <p:nvPr/>
        </p:nvGrpSpPr>
        <p:grpSpPr>
          <a:xfrm>
            <a:off x="1338859" y="1362666"/>
            <a:ext cx="9515557" cy="203195"/>
            <a:chOff x="1346429" y="1011300"/>
            <a:chExt cx="6452100" cy="152400"/>
          </a:xfrm>
        </p:grpSpPr>
        <p:cxnSp>
          <p:nvCxnSpPr>
            <p:cNvPr id="17" name="Google Shape;17;g339e983b618_0_234"/>
            <p:cNvCxnSpPr/>
            <p:nvPr/>
          </p:nvCxnSpPr>
          <p:spPr>
            <a:xfrm rot="10800000">
              <a:off x="1346429" y="1011300"/>
              <a:ext cx="6452100" cy="0"/>
            </a:xfrm>
            <a:prstGeom prst="straightConnector1">
              <a:avLst/>
            </a:prstGeom>
            <a:noFill/>
            <a:ln w="762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8" name="Google Shape;18;g339e983b618_0_234"/>
            <p:cNvCxnSpPr/>
            <p:nvPr/>
          </p:nvCxnSpPr>
          <p:spPr>
            <a:xfrm rot="10800000">
              <a:off x="1346429" y="1163700"/>
              <a:ext cx="64521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19" name="Google Shape;19;g339e983b618_0_234"/>
          <p:cNvGrpSpPr/>
          <p:nvPr/>
        </p:nvGrpSpPr>
        <p:grpSpPr>
          <a:xfrm>
            <a:off x="1338868" y="5292001"/>
            <a:ext cx="9515557" cy="203195"/>
            <a:chOff x="1346435" y="3969088"/>
            <a:chExt cx="6452100" cy="152400"/>
          </a:xfrm>
        </p:grpSpPr>
        <p:cxnSp>
          <p:nvCxnSpPr>
            <p:cNvPr id="20" name="Google Shape;20;g339e983b618_0_234"/>
            <p:cNvCxnSpPr/>
            <p:nvPr/>
          </p:nvCxnSpPr>
          <p:spPr>
            <a:xfrm>
              <a:off x="1346435" y="4121488"/>
              <a:ext cx="6452100" cy="0"/>
            </a:xfrm>
            <a:prstGeom prst="straightConnector1">
              <a:avLst/>
            </a:prstGeom>
            <a:noFill/>
            <a:ln w="762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1" name="Google Shape;21;g339e983b618_0_234"/>
            <p:cNvCxnSpPr/>
            <p:nvPr/>
          </p:nvCxnSpPr>
          <p:spPr>
            <a:xfrm>
              <a:off x="1346435" y="3969088"/>
              <a:ext cx="64521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22" name="Google Shape;22;g339e983b618_0_234"/>
          <p:cNvSpPr txBox="1">
            <a:spLocks noGrp="1"/>
          </p:cNvSpPr>
          <p:nvPr>
            <p:ph type="ctrTitle"/>
          </p:nvPr>
        </p:nvSpPr>
        <p:spPr>
          <a:xfrm>
            <a:off x="1338867" y="2335685"/>
            <a:ext cx="9515700" cy="13632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1pPr>
            <a:lvl2pPr lvl="1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endParaRPr/>
          </a:p>
        </p:txBody>
      </p:sp>
      <p:sp>
        <p:nvSpPr>
          <p:cNvPr id="23" name="Google Shape;23;g339e983b618_0_234"/>
          <p:cNvSpPr txBox="1">
            <a:spLocks noGrp="1"/>
          </p:cNvSpPr>
          <p:nvPr>
            <p:ph type="subTitle" idx="1"/>
          </p:nvPr>
        </p:nvSpPr>
        <p:spPr>
          <a:xfrm>
            <a:off x="2849633" y="3800052"/>
            <a:ext cx="6494100" cy="105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24" name="Google Shape;24;g339e983b618_0_234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339e983b618_0_280"/>
          <p:cNvSpPr/>
          <p:nvPr/>
        </p:nvSpPr>
        <p:spPr>
          <a:xfrm>
            <a:off x="-100" y="6727600"/>
            <a:ext cx="12192000" cy="130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g339e983b618_0_280"/>
          <p:cNvSpPr txBox="1">
            <a:spLocks noGrp="1"/>
          </p:cNvSpPr>
          <p:nvPr>
            <p:ph type="title" hasCustomPrompt="1"/>
          </p:nvPr>
        </p:nvSpPr>
        <p:spPr>
          <a:xfrm>
            <a:off x="415600" y="1739800"/>
            <a:ext cx="11360700" cy="20511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7300"/>
              <a:buNone/>
              <a:defRPr sz="17300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7300"/>
              <a:buNone/>
              <a:defRPr sz="17300">
                <a:solidFill>
                  <a:schemeClr val="accent3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7300"/>
              <a:buNone/>
              <a:defRPr sz="17300">
                <a:solidFill>
                  <a:schemeClr val="accent3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7300"/>
              <a:buNone/>
              <a:defRPr sz="17300">
                <a:solidFill>
                  <a:schemeClr val="accent3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7300"/>
              <a:buNone/>
              <a:defRPr sz="17300">
                <a:solidFill>
                  <a:schemeClr val="accent3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7300"/>
              <a:buNone/>
              <a:defRPr sz="17300">
                <a:solidFill>
                  <a:schemeClr val="accent3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7300"/>
              <a:buNone/>
              <a:defRPr sz="17300">
                <a:solidFill>
                  <a:schemeClr val="accent3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7300"/>
              <a:buNone/>
              <a:defRPr sz="17300">
                <a:solidFill>
                  <a:schemeClr val="accent3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7300"/>
              <a:buNone/>
              <a:defRPr sz="17300">
                <a:solidFill>
                  <a:schemeClr val="accent3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2" name="Google Shape;62;g339e983b618_0_280"/>
          <p:cNvSpPr txBox="1">
            <a:spLocks noGrp="1"/>
          </p:cNvSpPr>
          <p:nvPr>
            <p:ph type="body" idx="1"/>
          </p:nvPr>
        </p:nvSpPr>
        <p:spPr>
          <a:xfrm>
            <a:off x="415600" y="3994200"/>
            <a:ext cx="11360700" cy="1428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81000" algn="ctr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 algn="ctr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ctr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ctr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ctr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ctr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ctr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ctr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ctr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63" name="Google Shape;63;g339e983b618_0_280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339e983b618_0_285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contenuto" type="obj">
  <p:cSld name="OBJECT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39e983b618_0_28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g339e983b618_0_28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marL="3200400" lvl="6" indent="-3429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marL="4114800" lvl="8" indent="-342900" algn="l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69" name="Google Shape;69;g339e983b618_0_28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g339e983b618_0_28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g339e983b618_0_28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 sz="13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uto" type="objOnly">
  <p:cSld name="OBJECT_ONLY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339e983b618_0_293"/>
          <p:cNvSpPr txBox="1">
            <a:spLocks noGrp="1"/>
          </p:cNvSpPr>
          <p:nvPr>
            <p:ph type="body" idx="1"/>
          </p:nvPr>
        </p:nvSpPr>
        <p:spPr>
          <a:xfrm>
            <a:off x="609600" y="274683"/>
            <a:ext cx="10972800" cy="585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74" name="Google Shape;74;g339e983b618_0_293"/>
          <p:cNvSpPr txBox="1">
            <a:spLocks noGrp="1"/>
          </p:cNvSpPr>
          <p:nvPr>
            <p:ph type="dt" idx="10"/>
          </p:nvPr>
        </p:nvSpPr>
        <p:spPr>
          <a:xfrm>
            <a:off x="609600" y="6245225"/>
            <a:ext cx="28449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g339e983b618_0_293"/>
          <p:cNvSpPr txBox="1">
            <a:spLocks noGrp="1"/>
          </p:cNvSpPr>
          <p:nvPr>
            <p:ph type="ftr" idx="11"/>
          </p:nvPr>
        </p:nvSpPr>
        <p:spPr>
          <a:xfrm>
            <a:off x="4165600" y="6245225"/>
            <a:ext cx="38607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g339e983b618_0_293"/>
          <p:cNvSpPr txBox="1">
            <a:spLocks noGrp="1"/>
          </p:cNvSpPr>
          <p:nvPr>
            <p:ph type="sldNum" idx="12"/>
          </p:nvPr>
        </p:nvSpPr>
        <p:spPr>
          <a:xfrm>
            <a:off x="8737600" y="6245225"/>
            <a:ext cx="28449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4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4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4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4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4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4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4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4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4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 sz="13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4" name="Google Shape;84;g33d88de9e6e_0_89"/>
          <p:cNvCxnSpPr/>
          <p:nvPr/>
        </p:nvCxnSpPr>
        <p:spPr>
          <a:xfrm>
            <a:off x="9343647" y="4235850"/>
            <a:ext cx="749700" cy="0"/>
          </a:xfrm>
          <a:prstGeom prst="straightConnector1">
            <a:avLst/>
          </a:prstGeom>
          <a:noFill/>
          <a:ln w="762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85" name="Google Shape;85;g33d88de9e6e_0_89"/>
          <p:cNvCxnSpPr/>
          <p:nvPr/>
        </p:nvCxnSpPr>
        <p:spPr>
          <a:xfrm>
            <a:off x="2100047" y="4211002"/>
            <a:ext cx="749700" cy="0"/>
          </a:xfrm>
          <a:prstGeom prst="straightConnector1">
            <a:avLst/>
          </a:prstGeom>
          <a:noFill/>
          <a:ln w="762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86" name="Google Shape;86;g33d88de9e6e_0_89"/>
          <p:cNvGrpSpPr/>
          <p:nvPr/>
        </p:nvGrpSpPr>
        <p:grpSpPr>
          <a:xfrm>
            <a:off x="1338859" y="1362666"/>
            <a:ext cx="9515557" cy="203195"/>
            <a:chOff x="1346429" y="1011300"/>
            <a:chExt cx="6452100" cy="152400"/>
          </a:xfrm>
        </p:grpSpPr>
        <p:cxnSp>
          <p:nvCxnSpPr>
            <p:cNvPr id="87" name="Google Shape;87;g33d88de9e6e_0_89"/>
            <p:cNvCxnSpPr/>
            <p:nvPr/>
          </p:nvCxnSpPr>
          <p:spPr>
            <a:xfrm rot="10800000">
              <a:off x="1346429" y="1011300"/>
              <a:ext cx="6452100" cy="0"/>
            </a:xfrm>
            <a:prstGeom prst="straightConnector1">
              <a:avLst/>
            </a:prstGeom>
            <a:noFill/>
            <a:ln w="762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88" name="Google Shape;88;g33d88de9e6e_0_89"/>
            <p:cNvCxnSpPr/>
            <p:nvPr/>
          </p:nvCxnSpPr>
          <p:spPr>
            <a:xfrm rot="10800000">
              <a:off x="1346429" y="1163700"/>
              <a:ext cx="64521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89" name="Google Shape;89;g33d88de9e6e_0_89"/>
          <p:cNvGrpSpPr/>
          <p:nvPr/>
        </p:nvGrpSpPr>
        <p:grpSpPr>
          <a:xfrm>
            <a:off x="1338868" y="5292001"/>
            <a:ext cx="9515557" cy="203195"/>
            <a:chOff x="1346435" y="3969088"/>
            <a:chExt cx="6452100" cy="152400"/>
          </a:xfrm>
        </p:grpSpPr>
        <p:cxnSp>
          <p:nvCxnSpPr>
            <p:cNvPr id="90" name="Google Shape;90;g33d88de9e6e_0_89"/>
            <p:cNvCxnSpPr/>
            <p:nvPr/>
          </p:nvCxnSpPr>
          <p:spPr>
            <a:xfrm>
              <a:off x="1346435" y="4121488"/>
              <a:ext cx="6452100" cy="0"/>
            </a:xfrm>
            <a:prstGeom prst="straightConnector1">
              <a:avLst/>
            </a:prstGeom>
            <a:noFill/>
            <a:ln w="762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91" name="Google Shape;91;g33d88de9e6e_0_89"/>
            <p:cNvCxnSpPr/>
            <p:nvPr/>
          </p:nvCxnSpPr>
          <p:spPr>
            <a:xfrm>
              <a:off x="1346435" y="3969088"/>
              <a:ext cx="64521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92" name="Google Shape;92;g33d88de9e6e_0_89"/>
          <p:cNvSpPr txBox="1">
            <a:spLocks noGrp="1"/>
          </p:cNvSpPr>
          <p:nvPr>
            <p:ph type="ctrTitle"/>
          </p:nvPr>
        </p:nvSpPr>
        <p:spPr>
          <a:xfrm>
            <a:off x="1338867" y="2335685"/>
            <a:ext cx="9515700" cy="13632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1pPr>
            <a:lvl2pPr lvl="1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endParaRPr/>
          </a:p>
        </p:txBody>
      </p:sp>
      <p:sp>
        <p:nvSpPr>
          <p:cNvPr id="93" name="Google Shape;93;g33d88de9e6e_0_89"/>
          <p:cNvSpPr txBox="1">
            <a:spLocks noGrp="1"/>
          </p:cNvSpPr>
          <p:nvPr>
            <p:ph type="subTitle" idx="1"/>
          </p:nvPr>
        </p:nvSpPr>
        <p:spPr>
          <a:xfrm>
            <a:off x="2849633" y="3800052"/>
            <a:ext cx="6494100" cy="105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94" name="Google Shape;94;g33d88de9e6e_0_89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430174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33d88de9e6e_0_101"/>
          <p:cNvSpPr/>
          <p:nvPr/>
        </p:nvSpPr>
        <p:spPr>
          <a:xfrm>
            <a:off x="-67" y="3429200"/>
            <a:ext cx="12192000" cy="34287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g33d88de9e6e_0_101"/>
          <p:cNvSpPr txBox="1">
            <a:spLocks noGrp="1"/>
          </p:cNvSpPr>
          <p:nvPr>
            <p:ph type="title"/>
          </p:nvPr>
        </p:nvSpPr>
        <p:spPr>
          <a:xfrm>
            <a:off x="415600" y="1086400"/>
            <a:ext cx="11428500" cy="12561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g33d88de9e6e_0_101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525921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33d88de9e6e_0_105"/>
          <p:cNvSpPr/>
          <p:nvPr/>
        </p:nvSpPr>
        <p:spPr>
          <a:xfrm>
            <a:off x="-100" y="6727600"/>
            <a:ext cx="12192000" cy="130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g33d88de9e6e_0_10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943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g33d88de9e6e_0_105"/>
          <p:cNvSpPr txBox="1">
            <a:spLocks noGrp="1"/>
          </p:cNvSpPr>
          <p:nvPr>
            <p:ph type="body" idx="1"/>
          </p:nvPr>
        </p:nvSpPr>
        <p:spPr>
          <a:xfrm>
            <a:off x="415600" y="1688433"/>
            <a:ext cx="11360700" cy="4403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103" name="Google Shape;103;g33d88de9e6e_0_105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157395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33d88de9e6e_0_110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943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g33d88de9e6e_0_110"/>
          <p:cNvSpPr txBox="1">
            <a:spLocks noGrp="1"/>
          </p:cNvSpPr>
          <p:nvPr>
            <p:ph type="body" idx="1"/>
          </p:nvPr>
        </p:nvSpPr>
        <p:spPr>
          <a:xfrm>
            <a:off x="415600" y="1688233"/>
            <a:ext cx="5333100" cy="4403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107" name="Google Shape;107;g33d88de9e6e_0_110"/>
          <p:cNvSpPr txBox="1">
            <a:spLocks noGrp="1"/>
          </p:cNvSpPr>
          <p:nvPr>
            <p:ph type="body" idx="2"/>
          </p:nvPr>
        </p:nvSpPr>
        <p:spPr>
          <a:xfrm>
            <a:off x="6443200" y="1688233"/>
            <a:ext cx="5333100" cy="4403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108" name="Google Shape;108;g33d88de9e6e_0_110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646131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33d88de9e6e_0_11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943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g33d88de9e6e_0_115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98020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33d88de9e6e_0_118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7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114" name="Google Shape;114;g33d88de9e6e_0_118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3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115" name="Google Shape;115;g33d88de9e6e_0_118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272104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g339e983b618_0_246"/>
          <p:cNvSpPr/>
          <p:nvPr/>
        </p:nvSpPr>
        <p:spPr>
          <a:xfrm>
            <a:off x="-67" y="3429200"/>
            <a:ext cx="12192000" cy="34287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g339e983b618_0_246"/>
          <p:cNvSpPr txBox="1">
            <a:spLocks noGrp="1"/>
          </p:cNvSpPr>
          <p:nvPr>
            <p:ph type="title"/>
          </p:nvPr>
        </p:nvSpPr>
        <p:spPr>
          <a:xfrm>
            <a:off x="415600" y="1086400"/>
            <a:ext cx="11428500" cy="12561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g339e983b618_0_246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bg>
      <p:bgPr>
        <a:solidFill>
          <a:schemeClr val="accent6"/>
        </a:solidFill>
        <a:effectLst/>
      </p:bgPr>
    </p:bg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33d88de9e6e_0_122"/>
          <p:cNvSpPr txBox="1">
            <a:spLocks noGrp="1"/>
          </p:cNvSpPr>
          <p:nvPr>
            <p:ph type="title"/>
          </p:nvPr>
        </p:nvSpPr>
        <p:spPr>
          <a:xfrm>
            <a:off x="653667" y="701800"/>
            <a:ext cx="7484700" cy="54543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200"/>
              <a:buNone/>
              <a:defRPr sz="7200" b="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200"/>
              <a:buNone/>
              <a:defRPr sz="7200" b="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200"/>
              <a:buNone/>
              <a:defRPr sz="7200" b="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200"/>
              <a:buNone/>
              <a:defRPr sz="7200" b="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200"/>
              <a:buNone/>
              <a:defRPr sz="7200" b="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200"/>
              <a:buNone/>
              <a:defRPr sz="7200" b="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200"/>
              <a:buNone/>
              <a:defRPr sz="7200" b="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200"/>
              <a:buNone/>
              <a:defRPr sz="7200" b="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200"/>
              <a:buNone/>
              <a:defRPr sz="7200" b="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18" name="Google Shape;118;g33d88de9e6e_0_122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133533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33d88de9e6e_0_125"/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21" name="Google Shape;121;g33d88de9e6e_0_125"/>
          <p:cNvCxnSpPr/>
          <p:nvPr/>
        </p:nvCxnSpPr>
        <p:spPr>
          <a:xfrm>
            <a:off x="6706233" y="5994000"/>
            <a:ext cx="624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22" name="Google Shape;122;g33d88de9e6e_0_125"/>
          <p:cNvSpPr txBox="1">
            <a:spLocks noGrp="1"/>
          </p:cNvSpPr>
          <p:nvPr>
            <p:ph type="title"/>
          </p:nvPr>
        </p:nvSpPr>
        <p:spPr>
          <a:xfrm>
            <a:off x="354000" y="1386233"/>
            <a:ext cx="5393700" cy="22344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9pPr>
          </a:lstStyle>
          <a:p>
            <a:endParaRPr/>
          </a:p>
        </p:txBody>
      </p:sp>
      <p:sp>
        <p:nvSpPr>
          <p:cNvPr id="123" name="Google Shape;123;g33d88de9e6e_0_125"/>
          <p:cNvSpPr txBox="1">
            <a:spLocks noGrp="1"/>
          </p:cNvSpPr>
          <p:nvPr>
            <p:ph type="subTitle" idx="1"/>
          </p:nvPr>
        </p:nvSpPr>
        <p:spPr>
          <a:xfrm>
            <a:off x="354000" y="3635833"/>
            <a:ext cx="5393700" cy="1646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4" name="Google Shape;124;g33d88de9e6e_0_125"/>
          <p:cNvSpPr txBox="1">
            <a:spLocks noGrp="1"/>
          </p:cNvSpPr>
          <p:nvPr>
            <p:ph type="body" idx="2"/>
          </p:nvPr>
        </p:nvSpPr>
        <p:spPr>
          <a:xfrm>
            <a:off x="6586000" y="965600"/>
            <a:ext cx="5115900" cy="49269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457200" lvl="0" indent="-381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●"/>
              <a:defRPr>
                <a:solidFill>
                  <a:schemeClr val="lt1"/>
                </a:solidFill>
              </a:defRPr>
            </a:lvl1pPr>
            <a:lvl2pPr marL="914400" lvl="1" indent="-3492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Char char="○"/>
              <a:defRPr>
                <a:solidFill>
                  <a:schemeClr val="lt1"/>
                </a:solidFill>
              </a:defRPr>
            </a:lvl2pPr>
            <a:lvl3pPr marL="1371600" lvl="2" indent="-3492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Char char="■"/>
              <a:defRPr>
                <a:solidFill>
                  <a:schemeClr val="lt1"/>
                </a:solidFill>
              </a:defRPr>
            </a:lvl3pPr>
            <a:lvl4pPr marL="1828800" lvl="3" indent="-3492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Char char="●"/>
              <a:defRPr>
                <a:solidFill>
                  <a:schemeClr val="lt1"/>
                </a:solidFill>
              </a:defRPr>
            </a:lvl4pPr>
            <a:lvl5pPr marL="2286000" lvl="4" indent="-3492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Char char="○"/>
              <a:defRPr>
                <a:solidFill>
                  <a:schemeClr val="lt1"/>
                </a:solidFill>
              </a:defRPr>
            </a:lvl5pPr>
            <a:lvl6pPr marL="2743200" lvl="5" indent="-3492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Char char="■"/>
              <a:defRPr>
                <a:solidFill>
                  <a:schemeClr val="lt1"/>
                </a:solidFill>
              </a:defRPr>
            </a:lvl6pPr>
            <a:lvl7pPr marL="3200400" lvl="6" indent="-3492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Char char="●"/>
              <a:defRPr>
                <a:solidFill>
                  <a:schemeClr val="lt1"/>
                </a:solidFill>
              </a:defRPr>
            </a:lvl7pPr>
            <a:lvl8pPr marL="3657600" lvl="7" indent="-3492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Char char="○"/>
              <a:defRPr>
                <a:solidFill>
                  <a:schemeClr val="lt1"/>
                </a:solidFill>
              </a:defRPr>
            </a:lvl8pPr>
            <a:lvl9pPr marL="4114800" lvl="8" indent="-3492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25" name="Google Shape;125;g33d88de9e6e_0_125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347141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33d88de9e6e_0_132"/>
          <p:cNvSpPr txBox="1">
            <a:spLocks noGrp="1"/>
          </p:cNvSpPr>
          <p:nvPr>
            <p:ph type="body" idx="1"/>
          </p:nvPr>
        </p:nvSpPr>
        <p:spPr>
          <a:xfrm>
            <a:off x="415600" y="5640967"/>
            <a:ext cx="7998300" cy="7983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Font typeface="PT Sans Narrow"/>
              <a:buNone/>
              <a:defRPr sz="3200">
                <a:latin typeface="PT Sans Narrow"/>
                <a:ea typeface="PT Sans Narrow"/>
                <a:cs typeface="PT Sans Narrow"/>
                <a:sym typeface="PT Sans Narrow"/>
              </a:defRPr>
            </a:lvl1pPr>
          </a:lstStyle>
          <a:p>
            <a:endParaRPr/>
          </a:p>
        </p:txBody>
      </p:sp>
      <p:sp>
        <p:nvSpPr>
          <p:cNvPr id="128" name="Google Shape;128;g33d88de9e6e_0_132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747280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33d88de9e6e_0_135"/>
          <p:cNvSpPr/>
          <p:nvPr/>
        </p:nvSpPr>
        <p:spPr>
          <a:xfrm>
            <a:off x="-100" y="6727600"/>
            <a:ext cx="12192000" cy="130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g33d88de9e6e_0_135"/>
          <p:cNvSpPr txBox="1">
            <a:spLocks noGrp="1"/>
          </p:cNvSpPr>
          <p:nvPr>
            <p:ph type="title" hasCustomPrompt="1"/>
          </p:nvPr>
        </p:nvSpPr>
        <p:spPr>
          <a:xfrm>
            <a:off x="415600" y="1739800"/>
            <a:ext cx="11360700" cy="20511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7300"/>
              <a:buNone/>
              <a:defRPr sz="17300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7300"/>
              <a:buNone/>
              <a:defRPr sz="17300">
                <a:solidFill>
                  <a:schemeClr val="accent3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7300"/>
              <a:buNone/>
              <a:defRPr sz="17300">
                <a:solidFill>
                  <a:schemeClr val="accent3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7300"/>
              <a:buNone/>
              <a:defRPr sz="17300">
                <a:solidFill>
                  <a:schemeClr val="accent3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7300"/>
              <a:buNone/>
              <a:defRPr sz="17300">
                <a:solidFill>
                  <a:schemeClr val="accent3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7300"/>
              <a:buNone/>
              <a:defRPr sz="17300">
                <a:solidFill>
                  <a:schemeClr val="accent3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7300"/>
              <a:buNone/>
              <a:defRPr sz="17300">
                <a:solidFill>
                  <a:schemeClr val="accent3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7300"/>
              <a:buNone/>
              <a:defRPr sz="17300">
                <a:solidFill>
                  <a:schemeClr val="accent3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7300"/>
              <a:buNone/>
              <a:defRPr sz="17300">
                <a:solidFill>
                  <a:schemeClr val="accent3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32" name="Google Shape;132;g33d88de9e6e_0_135"/>
          <p:cNvSpPr txBox="1">
            <a:spLocks noGrp="1"/>
          </p:cNvSpPr>
          <p:nvPr>
            <p:ph type="body" idx="1"/>
          </p:nvPr>
        </p:nvSpPr>
        <p:spPr>
          <a:xfrm>
            <a:off x="415600" y="3994200"/>
            <a:ext cx="11360700" cy="1428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81000" algn="ctr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 algn="ctr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ctr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ctr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ctr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ctr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ctr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ctr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ctr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133" name="Google Shape;133;g33d88de9e6e_0_135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7300230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33d88de9e6e_0_140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5060158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contenuto" type="obj">
  <p:cSld name="Titolo e contenuto"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33d88de9e6e_0_142"/>
          <p:cNvSpPr txBox="1">
            <a:spLocks noGrp="1"/>
          </p:cNvSpPr>
          <p:nvPr>
            <p:ph type="title"/>
          </p:nvPr>
        </p:nvSpPr>
        <p:spPr>
          <a:xfrm>
            <a:off x="2231136" y="964692"/>
            <a:ext cx="7729800" cy="1188600"/>
          </a:xfrm>
          <a:prstGeom prst="rect">
            <a:avLst/>
          </a:prstGeom>
          <a:solidFill>
            <a:srgbClr val="FFFFFF"/>
          </a:solidFill>
          <a:ln w="31750" cap="sq" cmpd="sng">
            <a:solidFill>
              <a:srgbClr val="40404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82875" tIns="182875" rIns="182875" bIns="182875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g33d88de9e6e_0_142"/>
          <p:cNvSpPr txBox="1">
            <a:spLocks noGrp="1"/>
          </p:cNvSpPr>
          <p:nvPr>
            <p:ph type="body" idx="1"/>
          </p:nvPr>
        </p:nvSpPr>
        <p:spPr>
          <a:xfrm>
            <a:off x="2231136" y="2638044"/>
            <a:ext cx="7729800" cy="31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429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39" name="Google Shape;139;g33d88de9e6e_0_142"/>
          <p:cNvSpPr txBox="1">
            <a:spLocks noGrp="1"/>
          </p:cNvSpPr>
          <p:nvPr>
            <p:ph type="dt" idx="10"/>
          </p:nvPr>
        </p:nvSpPr>
        <p:spPr>
          <a:xfrm>
            <a:off x="7821429" y="6238816"/>
            <a:ext cx="2753700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g33d88de9e6e_0_142"/>
          <p:cNvSpPr txBox="1">
            <a:spLocks noGrp="1"/>
          </p:cNvSpPr>
          <p:nvPr>
            <p:ph type="ftr" idx="11"/>
          </p:nvPr>
        </p:nvSpPr>
        <p:spPr>
          <a:xfrm>
            <a:off x="1600200" y="6236208"/>
            <a:ext cx="5901300" cy="32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g33d88de9e6e_0_142"/>
          <p:cNvSpPr>
            <a:spLocks noGrp="1"/>
          </p:cNvSpPr>
          <p:nvPr>
            <p:ph type="sldNum" idx="12"/>
          </p:nvPr>
        </p:nvSpPr>
        <p:spPr>
          <a:xfrm>
            <a:off x="10758922" y="6217920"/>
            <a:ext cx="365700" cy="365700"/>
          </a:xfrm>
          <a:prstGeom prst="ellipse">
            <a:avLst/>
          </a:prstGeom>
          <a:solidFill>
            <a:srgbClr val="1D1D1D">
              <a:alpha val="69800"/>
            </a:srgbClr>
          </a:solidFill>
          <a:ln>
            <a:noFill/>
          </a:ln>
        </p:spPr>
        <p:txBody>
          <a:bodyPr spcFirstLastPara="1" wrap="square" lIns="18275" tIns="45700" rIns="18275" bIns="45700" anchor="ctr" anchorCtr="0">
            <a:normAutofit lnSpcReduction="20000"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2005766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1_Blank"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33d88de9e6e_0_148"/>
          <p:cNvSpPr txBox="1">
            <a:spLocks noGrp="1"/>
          </p:cNvSpPr>
          <p:nvPr>
            <p:ph type="ftr" idx="11"/>
          </p:nvPr>
        </p:nvSpPr>
        <p:spPr>
          <a:xfrm>
            <a:off x="1600200" y="6236208"/>
            <a:ext cx="5901300" cy="32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4" name="Google Shape;144;g33d88de9e6e_0_148"/>
          <p:cNvSpPr txBox="1">
            <a:spLocks noGrp="1"/>
          </p:cNvSpPr>
          <p:nvPr>
            <p:ph type="dt" idx="10"/>
          </p:nvPr>
        </p:nvSpPr>
        <p:spPr>
          <a:xfrm>
            <a:off x="7821429" y="6238816"/>
            <a:ext cx="2753700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g33d88de9e6e_0_148"/>
          <p:cNvSpPr>
            <a:spLocks noGrp="1"/>
          </p:cNvSpPr>
          <p:nvPr>
            <p:ph type="sldNum" idx="12"/>
          </p:nvPr>
        </p:nvSpPr>
        <p:spPr>
          <a:xfrm>
            <a:off x="10758922" y="6217920"/>
            <a:ext cx="365700" cy="365700"/>
          </a:xfrm>
          <a:prstGeom prst="ellipse">
            <a:avLst/>
          </a:prstGeom>
          <a:solidFill>
            <a:srgbClr val="1D1D1D">
              <a:alpha val="69800"/>
            </a:srgbClr>
          </a:solidFill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 sz="1100" b="0" i="0" u="none" strike="noStrike" cap="none">
              <a:latin typeface="Gill Sans"/>
              <a:ea typeface="Gill Sans"/>
              <a:cs typeface="Gill Sans"/>
              <a:sym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4759588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g339e983b618_0_250"/>
          <p:cNvSpPr/>
          <p:nvPr/>
        </p:nvSpPr>
        <p:spPr>
          <a:xfrm>
            <a:off x="-100" y="6727600"/>
            <a:ext cx="12192000" cy="130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;g339e983b618_0_250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943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g339e983b618_0_250"/>
          <p:cNvSpPr txBox="1">
            <a:spLocks noGrp="1"/>
          </p:cNvSpPr>
          <p:nvPr>
            <p:ph type="body" idx="1"/>
          </p:nvPr>
        </p:nvSpPr>
        <p:spPr>
          <a:xfrm>
            <a:off x="415600" y="1688433"/>
            <a:ext cx="11360700" cy="4403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33" name="Google Shape;33;g339e983b618_0_250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g339e983b618_0_25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943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g339e983b618_0_255"/>
          <p:cNvSpPr txBox="1">
            <a:spLocks noGrp="1"/>
          </p:cNvSpPr>
          <p:nvPr>
            <p:ph type="body" idx="1"/>
          </p:nvPr>
        </p:nvSpPr>
        <p:spPr>
          <a:xfrm>
            <a:off x="415600" y="1688233"/>
            <a:ext cx="5333100" cy="4403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37" name="Google Shape;37;g339e983b618_0_255"/>
          <p:cNvSpPr txBox="1">
            <a:spLocks noGrp="1"/>
          </p:cNvSpPr>
          <p:nvPr>
            <p:ph type="body" idx="2"/>
          </p:nvPr>
        </p:nvSpPr>
        <p:spPr>
          <a:xfrm>
            <a:off x="6443200" y="1688233"/>
            <a:ext cx="5333100" cy="4403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38" name="Google Shape;38;g339e983b618_0_255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g339e983b618_0_260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943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g339e983b618_0_260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g339e983b618_0_263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7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44" name="Google Shape;44;g339e983b618_0_263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3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45" name="Google Shape;45;g339e983b618_0_263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6"/>
        </a:solidFill>
        <a:effectLst/>
      </p:bgPr>
    </p:bg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g339e983b618_0_267"/>
          <p:cNvSpPr txBox="1">
            <a:spLocks noGrp="1"/>
          </p:cNvSpPr>
          <p:nvPr>
            <p:ph type="title"/>
          </p:nvPr>
        </p:nvSpPr>
        <p:spPr>
          <a:xfrm>
            <a:off x="653667" y="701800"/>
            <a:ext cx="7484700" cy="54543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200"/>
              <a:buNone/>
              <a:defRPr sz="7200" b="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200"/>
              <a:buNone/>
              <a:defRPr sz="7200" b="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200"/>
              <a:buNone/>
              <a:defRPr sz="7200" b="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200"/>
              <a:buNone/>
              <a:defRPr sz="7200" b="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200"/>
              <a:buNone/>
              <a:defRPr sz="7200" b="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200"/>
              <a:buNone/>
              <a:defRPr sz="7200" b="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200"/>
              <a:buNone/>
              <a:defRPr sz="7200" b="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200"/>
              <a:buNone/>
              <a:defRPr sz="7200" b="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200"/>
              <a:buNone/>
              <a:defRPr sz="7200" b="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8" name="Google Shape;48;g339e983b618_0_267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g339e983b618_0_270"/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51" name="Google Shape;51;g339e983b618_0_270"/>
          <p:cNvCxnSpPr/>
          <p:nvPr/>
        </p:nvCxnSpPr>
        <p:spPr>
          <a:xfrm>
            <a:off x="6706233" y="5994000"/>
            <a:ext cx="624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2" name="Google Shape;52;g339e983b618_0_270"/>
          <p:cNvSpPr txBox="1">
            <a:spLocks noGrp="1"/>
          </p:cNvSpPr>
          <p:nvPr>
            <p:ph type="title"/>
          </p:nvPr>
        </p:nvSpPr>
        <p:spPr>
          <a:xfrm>
            <a:off x="354000" y="1386233"/>
            <a:ext cx="5393700" cy="22344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9pPr>
          </a:lstStyle>
          <a:p>
            <a:endParaRPr/>
          </a:p>
        </p:txBody>
      </p:sp>
      <p:sp>
        <p:nvSpPr>
          <p:cNvPr id="53" name="Google Shape;53;g339e983b618_0_270"/>
          <p:cNvSpPr txBox="1">
            <a:spLocks noGrp="1"/>
          </p:cNvSpPr>
          <p:nvPr>
            <p:ph type="subTitle" idx="1"/>
          </p:nvPr>
        </p:nvSpPr>
        <p:spPr>
          <a:xfrm>
            <a:off x="354000" y="3635833"/>
            <a:ext cx="5393700" cy="1646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54" name="Google Shape;54;g339e983b618_0_270"/>
          <p:cNvSpPr txBox="1">
            <a:spLocks noGrp="1"/>
          </p:cNvSpPr>
          <p:nvPr>
            <p:ph type="body" idx="2"/>
          </p:nvPr>
        </p:nvSpPr>
        <p:spPr>
          <a:xfrm>
            <a:off x="6586000" y="965600"/>
            <a:ext cx="5115900" cy="49269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457200" lvl="0" indent="-381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●"/>
              <a:defRPr>
                <a:solidFill>
                  <a:schemeClr val="lt1"/>
                </a:solidFill>
              </a:defRPr>
            </a:lvl1pPr>
            <a:lvl2pPr marL="914400" lvl="1" indent="-3492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Char char="○"/>
              <a:defRPr>
                <a:solidFill>
                  <a:schemeClr val="lt1"/>
                </a:solidFill>
              </a:defRPr>
            </a:lvl2pPr>
            <a:lvl3pPr marL="1371600" lvl="2" indent="-3492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Char char="■"/>
              <a:defRPr>
                <a:solidFill>
                  <a:schemeClr val="lt1"/>
                </a:solidFill>
              </a:defRPr>
            </a:lvl3pPr>
            <a:lvl4pPr marL="1828800" lvl="3" indent="-3492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Char char="●"/>
              <a:defRPr>
                <a:solidFill>
                  <a:schemeClr val="lt1"/>
                </a:solidFill>
              </a:defRPr>
            </a:lvl4pPr>
            <a:lvl5pPr marL="2286000" lvl="4" indent="-3492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Char char="○"/>
              <a:defRPr>
                <a:solidFill>
                  <a:schemeClr val="lt1"/>
                </a:solidFill>
              </a:defRPr>
            </a:lvl5pPr>
            <a:lvl6pPr marL="2743200" lvl="5" indent="-3492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Char char="■"/>
              <a:defRPr>
                <a:solidFill>
                  <a:schemeClr val="lt1"/>
                </a:solidFill>
              </a:defRPr>
            </a:lvl6pPr>
            <a:lvl7pPr marL="3200400" lvl="6" indent="-3492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Char char="●"/>
              <a:defRPr>
                <a:solidFill>
                  <a:schemeClr val="lt1"/>
                </a:solidFill>
              </a:defRPr>
            </a:lvl7pPr>
            <a:lvl8pPr marL="3657600" lvl="7" indent="-3492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Char char="○"/>
              <a:defRPr>
                <a:solidFill>
                  <a:schemeClr val="lt1"/>
                </a:solidFill>
              </a:defRPr>
            </a:lvl8pPr>
            <a:lvl9pPr marL="4114800" lvl="8" indent="-3492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g339e983b618_0_270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339e983b618_0_277"/>
          <p:cNvSpPr txBox="1">
            <a:spLocks noGrp="1"/>
          </p:cNvSpPr>
          <p:nvPr>
            <p:ph type="body" idx="1"/>
          </p:nvPr>
        </p:nvSpPr>
        <p:spPr>
          <a:xfrm>
            <a:off x="415600" y="5640967"/>
            <a:ext cx="7998300" cy="7983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Font typeface="PT Sans Narrow"/>
              <a:buNone/>
              <a:defRPr sz="3200">
                <a:latin typeface="PT Sans Narrow"/>
                <a:ea typeface="PT Sans Narrow"/>
                <a:cs typeface="PT Sans Narrow"/>
                <a:sym typeface="PT Sans Narrow"/>
              </a:defRPr>
            </a:lvl1pPr>
          </a:lstStyle>
          <a:p>
            <a:endParaRPr/>
          </a:p>
        </p:txBody>
      </p:sp>
      <p:sp>
        <p:nvSpPr>
          <p:cNvPr id="58" name="Google Shape;58;g339e983b618_0_277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tropic"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g339e983b618_0_230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9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PT Sans Narrow"/>
              <a:buNone/>
              <a:defRPr sz="48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PT Sans Narrow"/>
              <a:buNone/>
              <a:defRPr sz="48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PT Sans Narrow"/>
              <a:buNone/>
              <a:defRPr sz="48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PT Sans Narrow"/>
              <a:buNone/>
              <a:defRPr sz="48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PT Sans Narrow"/>
              <a:buNone/>
              <a:defRPr sz="48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PT Sans Narrow"/>
              <a:buNone/>
              <a:defRPr sz="48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PT Sans Narrow"/>
              <a:buNone/>
              <a:defRPr sz="48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PT Sans Narrow"/>
              <a:buNone/>
              <a:defRPr sz="48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PT Sans Narrow"/>
              <a:buNone/>
              <a:defRPr sz="48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9pPr>
          </a:lstStyle>
          <a:p>
            <a:endParaRPr/>
          </a:p>
        </p:txBody>
      </p:sp>
      <p:sp>
        <p:nvSpPr>
          <p:cNvPr id="11" name="Google Shape;11;g339e983b618_0_230"/>
          <p:cNvSpPr txBox="1">
            <a:spLocks noGrp="1"/>
          </p:cNvSpPr>
          <p:nvPr>
            <p:ph type="body" idx="1"/>
          </p:nvPr>
        </p:nvSpPr>
        <p:spPr>
          <a:xfrm>
            <a:off x="415600" y="1688433"/>
            <a:ext cx="11360700" cy="440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Open Sans"/>
              <a:buChar char="●"/>
              <a:defRPr sz="24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Open Sans"/>
              <a:buChar char="○"/>
              <a:defRPr sz="19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Open Sans"/>
              <a:buChar char="■"/>
              <a:defRPr sz="19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Open Sans"/>
              <a:buChar char="●"/>
              <a:defRPr sz="19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Open Sans"/>
              <a:buChar char="○"/>
              <a:defRPr sz="19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Open Sans"/>
              <a:buChar char="■"/>
              <a:defRPr sz="19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Open Sans"/>
              <a:buChar char="●"/>
              <a:defRPr sz="19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Open Sans"/>
              <a:buChar char="○"/>
              <a:defRPr sz="19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Open Sans"/>
              <a:buChar char="■"/>
              <a:defRPr sz="19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2" name="Google Shape;12;g339e983b618_0_230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 algn="r">
              <a:buNone/>
              <a:defRPr sz="13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r">
              <a:buNone/>
              <a:defRPr sz="13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r">
              <a:buNone/>
              <a:defRPr sz="13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r">
              <a:buNone/>
              <a:defRPr sz="13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r">
              <a:buNone/>
              <a:defRPr sz="13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r">
              <a:buNone/>
              <a:defRPr sz="13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r">
              <a:buNone/>
              <a:defRPr sz="13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r">
              <a:buNone/>
              <a:defRPr sz="13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r">
              <a:buNone/>
              <a:defRPr sz="13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33d88de9e6e_0_8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9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PT Sans Narrow"/>
              <a:buNone/>
              <a:defRPr sz="48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PT Sans Narrow"/>
              <a:buNone/>
              <a:defRPr sz="48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PT Sans Narrow"/>
              <a:buNone/>
              <a:defRPr sz="48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PT Sans Narrow"/>
              <a:buNone/>
              <a:defRPr sz="48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PT Sans Narrow"/>
              <a:buNone/>
              <a:defRPr sz="48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PT Sans Narrow"/>
              <a:buNone/>
              <a:defRPr sz="48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PT Sans Narrow"/>
              <a:buNone/>
              <a:defRPr sz="48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PT Sans Narrow"/>
              <a:buNone/>
              <a:defRPr sz="48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PT Sans Narrow"/>
              <a:buNone/>
              <a:defRPr sz="48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9pPr>
          </a:lstStyle>
          <a:p>
            <a:endParaRPr/>
          </a:p>
        </p:txBody>
      </p:sp>
      <p:sp>
        <p:nvSpPr>
          <p:cNvPr id="81" name="Google Shape;81;g33d88de9e6e_0_85"/>
          <p:cNvSpPr txBox="1">
            <a:spLocks noGrp="1"/>
          </p:cNvSpPr>
          <p:nvPr>
            <p:ph type="body" idx="1"/>
          </p:nvPr>
        </p:nvSpPr>
        <p:spPr>
          <a:xfrm>
            <a:off x="415600" y="1688433"/>
            <a:ext cx="11360700" cy="440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Open Sans"/>
              <a:buChar char="●"/>
              <a:defRPr sz="24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Open Sans"/>
              <a:buChar char="○"/>
              <a:defRPr sz="19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Open Sans"/>
              <a:buChar char="■"/>
              <a:defRPr sz="19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Open Sans"/>
              <a:buChar char="●"/>
              <a:defRPr sz="19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Open Sans"/>
              <a:buChar char="○"/>
              <a:defRPr sz="19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Open Sans"/>
              <a:buChar char="■"/>
              <a:defRPr sz="19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Open Sans"/>
              <a:buChar char="●"/>
              <a:defRPr sz="19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Open Sans"/>
              <a:buChar char="○"/>
              <a:defRPr sz="19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Open Sans"/>
              <a:buChar char="■"/>
              <a:defRPr sz="19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82" name="Google Shape;82;g33d88de9e6e_0_85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 algn="r">
              <a:buNone/>
              <a:defRPr sz="13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r">
              <a:buNone/>
              <a:defRPr sz="13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r">
              <a:buNone/>
              <a:defRPr sz="13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r">
              <a:buNone/>
              <a:defRPr sz="13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r">
              <a:buNone/>
              <a:defRPr sz="13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r">
              <a:buNone/>
              <a:defRPr sz="13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r">
              <a:buNone/>
              <a:defRPr sz="13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r">
              <a:buNone/>
              <a:defRPr sz="13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r">
              <a:buNone/>
              <a:defRPr sz="13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9813071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6.jpg"/><Relationship Id="rId4" Type="http://schemas.openxmlformats.org/officeDocument/2006/relationships/image" Target="../media/image25.jp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Dy-5MbaRqok?si=DRRgCog9dAKdmJIO" TargetMode="Externa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339e983b618_0_205"/>
          <p:cNvSpPr txBox="1">
            <a:spLocks noGrp="1"/>
          </p:cNvSpPr>
          <p:nvPr>
            <p:ph type="ctrTitle"/>
          </p:nvPr>
        </p:nvSpPr>
        <p:spPr>
          <a:xfrm>
            <a:off x="1338867" y="2335685"/>
            <a:ext cx="9515700" cy="13632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Dall’osservazione all’azione</a:t>
            </a:r>
            <a:endParaRPr/>
          </a:p>
        </p:txBody>
      </p:sp>
      <p:sp>
        <p:nvSpPr>
          <p:cNvPr id="83" name="Google Shape;83;g339e983b618_0_205"/>
          <p:cNvSpPr txBox="1">
            <a:spLocks noGrp="1"/>
          </p:cNvSpPr>
          <p:nvPr>
            <p:ph type="subTitle" idx="1"/>
          </p:nvPr>
        </p:nvSpPr>
        <p:spPr>
          <a:xfrm>
            <a:off x="2849633" y="3800052"/>
            <a:ext cx="6494100" cy="105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 fontScale="925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Incontri neoassunti sostegno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Castelcovati marzo 2025 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339e983b618_1_49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943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Può essere spontanea o intenzionale-sistematica</a:t>
            </a:r>
            <a:endParaRPr/>
          </a:p>
        </p:txBody>
      </p:sp>
      <p:sp>
        <p:nvSpPr>
          <p:cNvPr id="153" name="Google Shape;153;g339e983b618_1_49"/>
          <p:cNvSpPr txBox="1">
            <a:spLocks noGrp="1"/>
          </p:cNvSpPr>
          <p:nvPr>
            <p:ph type="body" idx="1"/>
          </p:nvPr>
        </p:nvSpPr>
        <p:spPr>
          <a:xfrm>
            <a:off x="1809750" y="1984775"/>
            <a:ext cx="3817800" cy="12858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69875" lvl="0" indent="-18097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"/>
              <a:buFont typeface="Arial"/>
              <a:buChar char="•"/>
            </a:pPr>
            <a:r>
              <a:rPr lang="en-US" sz="1800" b="1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L’osservazione spontanea </a:t>
            </a:r>
            <a:r>
              <a:rPr lang="en-US"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si ha quando “i fatti parlano da soli” e l’osservatore osserva e ascolta</a:t>
            </a:r>
            <a:endParaRPr/>
          </a:p>
        </p:txBody>
      </p:sp>
      <p:sp>
        <p:nvSpPr>
          <p:cNvPr id="154" name="Google Shape;154;g339e983b618_1_49"/>
          <p:cNvSpPr txBox="1"/>
          <p:nvPr/>
        </p:nvSpPr>
        <p:spPr>
          <a:xfrm>
            <a:off x="7239000" y="2627712"/>
            <a:ext cx="2428800" cy="25719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69875" marR="0" lvl="0" indent="-18097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"/>
              <a:buFont typeface="Arial"/>
              <a:buChar char="•"/>
            </a:pPr>
            <a:r>
              <a:rPr lang="en-US" sz="1800" b="1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L’osservazione  intenzionale </a:t>
            </a:r>
            <a:r>
              <a:rPr lang="en-US"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si ha quando  l’osservatore si interroga  in modo esplicito sui processi analizzati </a:t>
            </a:r>
            <a:endParaRPr/>
          </a:p>
        </p:txBody>
      </p:sp>
      <p:cxnSp>
        <p:nvCxnSpPr>
          <p:cNvPr id="155" name="Google Shape;155;g339e983b618_1_49"/>
          <p:cNvCxnSpPr/>
          <p:nvPr/>
        </p:nvCxnSpPr>
        <p:spPr>
          <a:xfrm>
            <a:off x="6654800" y="1894287"/>
            <a:ext cx="1876500" cy="639900"/>
          </a:xfrm>
          <a:prstGeom prst="straightConnector1">
            <a:avLst/>
          </a:prstGeom>
          <a:noFill/>
          <a:ln w="41275" cap="flat" cmpd="sng">
            <a:solidFill>
              <a:srgbClr val="002060"/>
            </a:solidFill>
            <a:prstDash val="solid"/>
            <a:miter lim="800000"/>
            <a:headEnd type="none" w="med" len="med"/>
            <a:tailEnd type="stealth" w="med" len="med"/>
          </a:ln>
        </p:spPr>
      </p:cxnSp>
      <p:cxnSp>
        <p:nvCxnSpPr>
          <p:cNvPr id="156" name="Google Shape;156;g339e983b618_1_49"/>
          <p:cNvCxnSpPr/>
          <p:nvPr/>
        </p:nvCxnSpPr>
        <p:spPr>
          <a:xfrm flipH="1">
            <a:off x="5748199" y="1894287"/>
            <a:ext cx="906600" cy="519000"/>
          </a:xfrm>
          <a:prstGeom prst="straightConnector1">
            <a:avLst/>
          </a:prstGeom>
          <a:noFill/>
          <a:ln w="41275" cap="flat" cmpd="sng">
            <a:solidFill>
              <a:srgbClr val="002060"/>
            </a:solidFill>
            <a:prstDash val="solid"/>
            <a:miter lim="800000"/>
            <a:headEnd type="none" w="med" len="med"/>
            <a:tailEnd type="stealth" w="med" len="med"/>
          </a:ln>
        </p:spPr>
      </p:cxnSp>
      <p:cxnSp>
        <p:nvCxnSpPr>
          <p:cNvPr id="157" name="Google Shape;157;g339e983b618_1_49"/>
          <p:cNvCxnSpPr/>
          <p:nvPr/>
        </p:nvCxnSpPr>
        <p:spPr>
          <a:xfrm flipH="1">
            <a:off x="6738899" y="3913587"/>
            <a:ext cx="500100" cy="852600"/>
          </a:xfrm>
          <a:prstGeom prst="straightConnector1">
            <a:avLst/>
          </a:prstGeom>
          <a:noFill/>
          <a:ln w="41275" cap="flat" cmpd="sng">
            <a:solidFill>
              <a:srgbClr val="002060"/>
            </a:solidFill>
            <a:prstDash val="solid"/>
            <a:miter lim="800000"/>
            <a:headEnd type="none" w="med" len="med"/>
            <a:tailEnd type="stealth" w="med" len="med"/>
          </a:ln>
        </p:spPr>
      </p:cxnSp>
      <p:sp>
        <p:nvSpPr>
          <p:cNvPr id="158" name="Google Shape;158;g339e983b618_1_49"/>
          <p:cNvSpPr txBox="1"/>
          <p:nvPr/>
        </p:nvSpPr>
        <p:spPr>
          <a:xfrm>
            <a:off x="1809750" y="3480200"/>
            <a:ext cx="4929300" cy="25719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90487" marR="0" lvl="0" indent="-1587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L’osservazione  SISTEMATICA </a:t>
            </a:r>
            <a:r>
              <a:rPr lang="en-US"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si ha quando  l’osservatore mette a punto specifici strumenti  tenendo conto di...</a:t>
            </a:r>
            <a:endParaRPr/>
          </a:p>
          <a:p>
            <a:pPr marL="90487" marR="0" lvl="0" indent="-12700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"/>
              <a:buFont typeface="Noto Sans Symbols"/>
              <a:buChar char="➢"/>
            </a:pPr>
            <a:r>
              <a:rPr lang="en-US" sz="1800" b="1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 chi ci rivolgiamo </a:t>
            </a:r>
            <a:r>
              <a:rPr lang="en-US" sz="1600" b="0" i="1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(età, livello scolastico, caratteristiche culturali)</a:t>
            </a:r>
            <a:endParaRPr sz="1800" b="0" i="1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0487" marR="0" lvl="0" indent="-12700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"/>
              <a:buFont typeface="Arial"/>
              <a:buChar char="➢"/>
            </a:pPr>
            <a:r>
              <a:rPr lang="en-US" sz="1800" b="1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che cosa vogliamo osservare</a:t>
            </a:r>
            <a:endParaRPr sz="14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0487" marR="0" lvl="0" indent="-12700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"/>
              <a:buFont typeface="Noto Sans Symbols"/>
              <a:buChar char="➢"/>
            </a:pPr>
            <a:r>
              <a:rPr lang="en-US" sz="1800" b="1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quali comportamenti</a:t>
            </a:r>
            <a:r>
              <a:rPr lang="en-US"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ci danno maggiori informazioni</a:t>
            </a:r>
            <a:endParaRPr sz="14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0487" marR="0" lvl="0" indent="-12700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"/>
              <a:buFont typeface="Arial"/>
              <a:buChar char="➢"/>
            </a:pPr>
            <a:r>
              <a:rPr lang="en-US" sz="1800" b="1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quali criteri si intendono seguire</a:t>
            </a:r>
            <a:endParaRPr sz="18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339e983b618_2_7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943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Strumenti osservativi</a:t>
            </a:r>
            <a:endParaRPr/>
          </a:p>
        </p:txBody>
      </p:sp>
      <p:sp>
        <p:nvSpPr>
          <p:cNvPr id="165" name="Google Shape;165;g339e983b618_2_7"/>
          <p:cNvSpPr txBox="1">
            <a:spLocks noGrp="1"/>
          </p:cNvSpPr>
          <p:nvPr>
            <p:ph type="body" idx="1"/>
          </p:nvPr>
        </p:nvSpPr>
        <p:spPr>
          <a:xfrm>
            <a:off x="415600" y="1688424"/>
            <a:ext cx="11360700" cy="46743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pPr marL="228600" lvl="0" indent="-2095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Char char="•"/>
            </a:pPr>
            <a:r>
              <a:rPr lang="en-US" sz="2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Osservazione per bloccare la percezione del già noto ( D’Alonzo)</a:t>
            </a:r>
            <a:endParaRPr sz="25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5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lvl="0" indent="-2095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Char char="•"/>
            </a:pPr>
            <a:r>
              <a:rPr lang="en-US" sz="2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Strumenti di osservazione possono essere classificati in base al grado di strutturazione ( minima senza indicatori precisi-  lieve indicazioni sui focus dell’osservazione elevata)</a:t>
            </a:r>
            <a:endParaRPr sz="25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5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lvl="0" indent="-2095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Char char="•"/>
            </a:pPr>
            <a:r>
              <a:rPr lang="en-US" sz="2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Strumenti osservativi con minima strutturazione sono spesso annotazioni libere durante l’azione (note di campo)</a:t>
            </a:r>
            <a:endParaRPr sz="25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5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lvl="0" indent="-2095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Char char="•"/>
            </a:pPr>
            <a:r>
              <a:rPr lang="en-US" sz="2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Lieve strutturazione, protocollo carta matita (trascrizione descrittiva di ciò che si osserva)</a:t>
            </a:r>
            <a:endParaRPr sz="25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339e983b618_2_13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943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Alcuni strumenti…</a:t>
            </a:r>
            <a:endParaRPr/>
          </a:p>
        </p:txBody>
      </p:sp>
      <p:sp>
        <p:nvSpPr>
          <p:cNvPr id="172" name="Google Shape;172;g339e983b618_2_13"/>
          <p:cNvSpPr/>
          <p:nvPr/>
        </p:nvSpPr>
        <p:spPr>
          <a:xfrm>
            <a:off x="1884362" y="1635125"/>
            <a:ext cx="7786800" cy="4289400"/>
          </a:xfrm>
          <a:prstGeom prst="roundRect">
            <a:avLst>
              <a:gd name="adj" fmla="val 16667"/>
            </a:avLst>
          </a:prstGeom>
          <a:noFill/>
          <a:ln w="25400" cap="flat" cmpd="sng">
            <a:solidFill>
              <a:srgbClr val="00B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IL DIARIO DI BORDO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endParaRPr sz="2400" b="1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lang="en-US" sz="2300" b="0" i="1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Le annotazioni sotto forma di diario sono indicate in particolar modo per la raccolta di materiale da utilizzare per la riflessione a posteriori e costituiscono uno strumento molto più affidabile rispetto alle informazioni lasciate alla memoria e al ricordo.</a:t>
            </a:r>
            <a:endParaRPr sz="2100" b="1" i="1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100" b="1" i="1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339e983b618_2_19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943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Alcuni strumenti…</a:t>
            </a:r>
            <a:endParaRPr/>
          </a:p>
        </p:txBody>
      </p:sp>
      <p:sp>
        <p:nvSpPr>
          <p:cNvPr id="179" name="Google Shape;179;g339e983b618_2_19"/>
          <p:cNvSpPr/>
          <p:nvPr/>
        </p:nvSpPr>
        <p:spPr>
          <a:xfrm>
            <a:off x="1219537" y="2222662"/>
            <a:ext cx="3489300" cy="3533700"/>
          </a:xfrm>
          <a:prstGeom prst="roundRect">
            <a:avLst>
              <a:gd name="adj" fmla="val 16667"/>
            </a:avLst>
          </a:prstGeom>
          <a:noFill/>
          <a:ln w="254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GRIGLIE DI OSSERVAZIONE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endParaRPr sz="2400" b="1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-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546A"/>
              </a:buClr>
              <a:buSzPts val="200"/>
              <a:buFont typeface="Arial"/>
              <a:buChar char="•"/>
            </a:pPr>
            <a:r>
              <a:rPr lang="en-US" sz="1800" b="1" i="1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Contenuto chiaro</a:t>
            </a:r>
            <a:endParaRPr sz="18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-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546A"/>
              </a:buClr>
              <a:buSzPts val="200"/>
              <a:buFont typeface="Arial"/>
              <a:buChar char="•"/>
            </a:pPr>
            <a:r>
              <a:rPr lang="en-US" sz="1800" b="1" i="1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Dimensioni quantitative o qualitative</a:t>
            </a:r>
            <a:endParaRPr sz="18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-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546A"/>
              </a:buClr>
              <a:buSzPts val="200"/>
              <a:buFont typeface="Arial"/>
              <a:buChar char="•"/>
            </a:pPr>
            <a:r>
              <a:rPr lang="en-US" sz="1800" b="1" i="1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Indicatori e descrittori organizzati anche per aree o assi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1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" name="Google Shape;180;g339e983b618_2_19"/>
          <p:cNvSpPr/>
          <p:nvPr/>
        </p:nvSpPr>
        <p:spPr>
          <a:xfrm>
            <a:off x="6905887" y="732625"/>
            <a:ext cx="3192600" cy="2400300"/>
          </a:xfrm>
          <a:prstGeom prst="roundRect">
            <a:avLst>
              <a:gd name="adj" fmla="val 16667"/>
            </a:avLst>
          </a:prstGeom>
          <a:noFill/>
          <a:ln w="25400" cap="flat" cmpd="sng">
            <a:solidFill>
              <a:srgbClr val="71A6D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TEST</a:t>
            </a:r>
            <a:endParaRPr sz="24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-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546A"/>
              </a:buClr>
              <a:buSzPts val="200"/>
              <a:buFont typeface="Arial"/>
              <a:buChar char="•"/>
            </a:pPr>
            <a:r>
              <a:rPr lang="en-US" sz="1800" b="1" i="1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insieme di istruzioni e regole per vagliare le risposte degli alunni</a:t>
            </a:r>
            <a:endParaRPr sz="18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-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546A"/>
              </a:buClr>
              <a:buSzPts val="200"/>
              <a:buFont typeface="Arial"/>
              <a:buChar char="•"/>
            </a:pPr>
            <a:r>
              <a:rPr lang="en-US" sz="1800" b="1" i="1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standardizzato</a:t>
            </a:r>
            <a:endParaRPr sz="18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-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546A"/>
              </a:buClr>
              <a:buSzPts val="200"/>
              <a:buFont typeface="Arial"/>
              <a:buChar char="•"/>
            </a:pPr>
            <a:r>
              <a:rPr lang="en-US" sz="1800" b="1" i="1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creato dagli insegnanti</a:t>
            </a:r>
            <a:endParaRPr sz="18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" name="Google Shape;181;g339e983b618_2_19"/>
          <p:cNvSpPr/>
          <p:nvPr/>
        </p:nvSpPr>
        <p:spPr>
          <a:xfrm>
            <a:off x="6279250" y="4011650"/>
            <a:ext cx="4184700" cy="2400300"/>
          </a:xfrm>
          <a:prstGeom prst="roundRect">
            <a:avLst>
              <a:gd name="adj" fmla="val 16667"/>
            </a:avLst>
          </a:prstGeom>
          <a:noFill/>
          <a:ln w="25400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QUESTIONARIO</a:t>
            </a:r>
            <a:endParaRPr sz="24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-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546A"/>
              </a:buClr>
              <a:buSzPts val="200"/>
              <a:buFont typeface="Arial"/>
              <a:buChar char="•"/>
            </a:pPr>
            <a:r>
              <a:rPr lang="en-US" sz="1800" b="1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1" i="1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insieme di domande per avere informazioni rilevanti per la valutazione di uno specifico universo</a:t>
            </a:r>
            <a:endParaRPr sz="18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-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546A"/>
              </a:buClr>
              <a:buSzPts val="200"/>
              <a:buFont typeface="Arial"/>
              <a:buChar char="•"/>
            </a:pPr>
            <a:r>
              <a:rPr lang="en-US" sz="1800" b="1" i="1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non sempre facile da codificare </a:t>
            </a:r>
            <a:endParaRPr sz="18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339e983b618_2_2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943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Alcuni strumenti…</a:t>
            </a:r>
            <a:endParaRPr/>
          </a:p>
        </p:txBody>
      </p:sp>
      <p:sp>
        <p:nvSpPr>
          <p:cNvPr id="188" name="Google Shape;188;g339e983b618_2_25"/>
          <p:cNvSpPr/>
          <p:nvPr/>
        </p:nvSpPr>
        <p:spPr>
          <a:xfrm>
            <a:off x="5824537" y="303212"/>
            <a:ext cx="5607000" cy="5938800"/>
          </a:xfrm>
          <a:prstGeom prst="roundRect">
            <a:avLst>
              <a:gd name="adj" fmla="val 16667"/>
            </a:avLst>
          </a:prstGeom>
          <a:noFill/>
          <a:ln w="25400" cap="flat" cmpd="sng">
            <a:solidFill>
              <a:srgbClr val="71A6D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CHECK-LIST (o GRIGLIE di CONTROLLO)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1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L’attenzione è sui comportamenti;</a:t>
            </a:r>
            <a:endParaRPr sz="18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1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modo sistematico per valutare la presenza o meno di importanti caratteristiche in una data prestazione o in un prodotto.</a:t>
            </a:r>
            <a:endParaRPr sz="18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1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Serve a sistematizzare l’osservazione.</a:t>
            </a:r>
            <a:endParaRPr sz="18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1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Dovrebbe avere i seguenti criteri:</a:t>
            </a:r>
            <a:endParaRPr sz="18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-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"/>
              <a:buFont typeface="Arial"/>
              <a:buChar char="●"/>
            </a:pPr>
            <a:r>
              <a:rPr lang="en-US" sz="1800" b="0" i="1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Un elenco di item relativamente breve</a:t>
            </a:r>
            <a:endParaRPr sz="18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-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"/>
              <a:buFont typeface="Arial"/>
              <a:buChar char="●"/>
            </a:pPr>
            <a:r>
              <a:rPr lang="en-US" sz="1800" b="0" i="1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Ciascun item deve essere chiaro</a:t>
            </a:r>
            <a:endParaRPr sz="18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-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"/>
              <a:buFont typeface="Arial"/>
              <a:buChar char="●"/>
            </a:pPr>
            <a:r>
              <a:rPr lang="en-US" sz="1800" b="0" i="1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Ciascun item deve essere centrato su un comportamento o su una caratteristica osservabile</a:t>
            </a:r>
            <a:endParaRPr sz="18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-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"/>
              <a:buFont typeface="Arial"/>
              <a:buChar char="●"/>
            </a:pPr>
            <a:r>
              <a:rPr lang="en-US" sz="1800" b="0" i="1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Devono essere inclusi solo i comportamenti e le caratteristiche rilevanti</a:t>
            </a:r>
            <a:endParaRPr sz="18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-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"/>
              <a:buFont typeface="Arial"/>
              <a:buChar char="●"/>
            </a:pPr>
            <a:r>
              <a:rPr lang="en-US" sz="1800" b="0" i="1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Gli item devono essere sistemati in modo tale che l’elenco, nel suo complesso, sia facile da utilizzare </a:t>
            </a:r>
            <a:endParaRPr sz="18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" name="Google Shape;189;g339e983b618_2_25"/>
          <p:cNvSpPr/>
          <p:nvPr/>
        </p:nvSpPr>
        <p:spPr>
          <a:xfrm>
            <a:off x="1706562" y="2162175"/>
            <a:ext cx="3156000" cy="3726000"/>
          </a:xfrm>
          <a:prstGeom prst="roundRect">
            <a:avLst>
              <a:gd name="adj" fmla="val 16667"/>
            </a:avLst>
          </a:prstGeom>
          <a:noFill/>
          <a:ln w="25400" cap="flat" cmpd="sng">
            <a:solidFill>
              <a:srgbClr val="33CC3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TECNICA DEGLI EPISODI CRITICI</a:t>
            </a:r>
            <a:endParaRPr/>
          </a:p>
          <a:p>
            <a:pPr marL="0" marR="0" lvl="0" indent="-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"/>
              <a:buFont typeface="Arial"/>
              <a:buAutoNum type="arabicPeriod"/>
            </a:pPr>
            <a:r>
              <a:rPr lang="en-US" sz="1800" b="0" i="1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annotazione immediata di un episodio critico astenendosi da giudizi ed interpretazioni</a:t>
            </a:r>
            <a:endParaRPr sz="18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-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"/>
              <a:buFont typeface="Arial"/>
              <a:buAutoNum type="arabicPeriod"/>
            </a:pPr>
            <a:r>
              <a:rPr lang="en-US" sz="1800" b="0" i="1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può essere la base per la strutturazione di griglie di osservazione 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339e983b618_2_40"/>
          <p:cNvSpPr/>
          <p:nvPr/>
        </p:nvSpPr>
        <p:spPr>
          <a:xfrm>
            <a:off x="6103137" y="4803800"/>
            <a:ext cx="5388000" cy="1420800"/>
          </a:xfrm>
          <a:prstGeom prst="ellipse">
            <a:avLst/>
          </a:prstGeom>
          <a:solidFill>
            <a:srgbClr val="B6D7A8"/>
          </a:solidFill>
          <a:ln w="12700" cap="flat" cmpd="sng">
            <a:solidFill>
              <a:srgbClr val="00999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/>
          </a:p>
        </p:txBody>
      </p:sp>
      <p:sp>
        <p:nvSpPr>
          <p:cNvPr id="196" name="Google Shape;196;g339e983b618_2_40"/>
          <p:cNvSpPr/>
          <p:nvPr/>
        </p:nvSpPr>
        <p:spPr>
          <a:xfrm>
            <a:off x="3402012" y="2718599"/>
            <a:ext cx="5388000" cy="1420800"/>
          </a:xfrm>
          <a:prstGeom prst="ellipse">
            <a:avLst/>
          </a:prstGeom>
          <a:solidFill>
            <a:srgbClr val="CFE2F3"/>
          </a:solidFill>
          <a:ln w="12700" cap="flat" cmpd="sng">
            <a:solidFill>
              <a:srgbClr val="4F81B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/>
          </a:p>
        </p:txBody>
      </p:sp>
      <p:sp>
        <p:nvSpPr>
          <p:cNvPr id="197" name="Google Shape;197;g339e983b618_2_40"/>
          <p:cNvSpPr/>
          <p:nvPr/>
        </p:nvSpPr>
        <p:spPr>
          <a:xfrm>
            <a:off x="1068387" y="633412"/>
            <a:ext cx="5388000" cy="1420800"/>
          </a:xfrm>
          <a:prstGeom prst="ellipse">
            <a:avLst/>
          </a:prstGeom>
          <a:solidFill>
            <a:srgbClr val="FFF2CC"/>
          </a:solidFill>
          <a:ln w="12700" cap="flat" cmpd="sng">
            <a:solidFill>
              <a:srgbClr val="FF99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rPr lang="en-US" sz="18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DDI</a:t>
            </a:r>
            <a:endParaRPr/>
          </a:p>
        </p:txBody>
      </p:sp>
      <p:sp>
        <p:nvSpPr>
          <p:cNvPr id="198" name="Google Shape;198;g339e983b618_2_40"/>
          <p:cNvSpPr txBox="1"/>
          <p:nvPr/>
        </p:nvSpPr>
        <p:spPr>
          <a:xfrm>
            <a:off x="2123337" y="1020550"/>
            <a:ext cx="32781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Calibri"/>
              <a:buNone/>
            </a:pPr>
            <a:r>
              <a:rPr lang="en-US" sz="3600" i="0" u="none">
                <a:solidFill>
                  <a:srgbClr val="000000"/>
                </a:solidFill>
              </a:rPr>
              <a:t>DIAGNOSI</a:t>
            </a:r>
            <a:endParaRPr/>
          </a:p>
        </p:txBody>
      </p:sp>
      <p:sp>
        <p:nvSpPr>
          <p:cNvPr id="199" name="Google Shape;199;g339e983b618_2_40"/>
          <p:cNvSpPr txBox="1"/>
          <p:nvPr/>
        </p:nvSpPr>
        <p:spPr>
          <a:xfrm>
            <a:off x="4618800" y="3105738"/>
            <a:ext cx="29544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Calibri"/>
              <a:buNone/>
            </a:pPr>
            <a:r>
              <a:rPr lang="en-US" sz="3600" i="0" u="none">
                <a:solidFill>
                  <a:srgbClr val="000000"/>
                </a:solidFill>
              </a:rPr>
              <a:t>FAMIGLIA</a:t>
            </a:r>
            <a:endParaRPr/>
          </a:p>
        </p:txBody>
      </p:sp>
      <p:sp>
        <p:nvSpPr>
          <p:cNvPr id="200" name="Google Shape;200;g339e983b618_2_40"/>
          <p:cNvSpPr txBox="1"/>
          <p:nvPr/>
        </p:nvSpPr>
        <p:spPr>
          <a:xfrm>
            <a:off x="6885523" y="5197275"/>
            <a:ext cx="38232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Calibri"/>
              <a:buNone/>
            </a:pPr>
            <a:r>
              <a:rPr lang="en-US" sz="3600" i="0" u="none">
                <a:solidFill>
                  <a:srgbClr val="000000"/>
                </a:solidFill>
              </a:rPr>
              <a:t>ASPETTATIVE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339e983b618_2_55"/>
          <p:cNvSpPr txBox="1">
            <a:spLocks noGrp="1"/>
          </p:cNvSpPr>
          <p:nvPr>
            <p:ph type="title"/>
          </p:nvPr>
        </p:nvSpPr>
        <p:spPr>
          <a:xfrm>
            <a:off x="415650" y="375000"/>
            <a:ext cx="11360700" cy="4699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5000">
              <a:solidFill>
                <a:srgbClr val="41719C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5000">
              <a:solidFill>
                <a:srgbClr val="41719C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>
                <a:solidFill>
                  <a:srgbClr val="41719C"/>
                </a:solidFill>
                <a:highlight>
                  <a:srgbClr val="CFD5EA"/>
                </a:highlight>
              </a:rPr>
              <a:t>Perché osservare?</a:t>
            </a:r>
            <a:endParaRPr sz="5000">
              <a:solidFill>
                <a:srgbClr val="41719C"/>
              </a:solidFill>
              <a:highlight>
                <a:srgbClr val="CFD5EA"/>
              </a:highlight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5000">
              <a:solidFill>
                <a:srgbClr val="41719C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>
                <a:solidFill>
                  <a:srgbClr val="41719C"/>
                </a:solidFill>
                <a:highlight>
                  <a:srgbClr val="CFD5EA"/>
                </a:highlight>
              </a:rPr>
              <a:t>Osservare per?</a:t>
            </a:r>
            <a:endParaRPr sz="5000">
              <a:solidFill>
                <a:srgbClr val="41719C"/>
              </a:solidFill>
              <a:highlight>
                <a:srgbClr val="CFD5EA"/>
              </a:highlight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4055119A-4B72-3E37-CD18-73EE173A31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18011" y="-639774"/>
            <a:ext cx="7916739" cy="5984385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B5FE9CFE-3D26-27B2-7EAB-7E5AF622C2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3429000"/>
            <a:ext cx="4328160" cy="2883595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65B15839-46F1-4D1D-1583-5042AF79E7E2}"/>
              </a:ext>
            </a:extLst>
          </p:cNvPr>
          <p:cNvSpPr txBox="1"/>
          <p:nvPr/>
        </p:nvSpPr>
        <p:spPr>
          <a:xfrm>
            <a:off x="1874520" y="5675811"/>
            <a:ext cx="39693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dirty="0"/>
              <a:t>OTTICA INCLUSIVA</a:t>
            </a:r>
          </a:p>
        </p:txBody>
      </p:sp>
    </p:spTree>
    <p:extLst>
      <p:ext uri="{BB962C8B-B14F-4D97-AF65-F5344CB8AC3E}">
        <p14:creationId xmlns:p14="http://schemas.microsoft.com/office/powerpoint/2010/main" val="35581557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339e983b618_2_6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943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Osservare per…</a:t>
            </a:r>
            <a:endParaRPr/>
          </a:p>
        </p:txBody>
      </p:sp>
      <p:sp>
        <p:nvSpPr>
          <p:cNvPr id="213" name="Google Shape;213;g339e983b618_2_61"/>
          <p:cNvSpPr txBox="1">
            <a:spLocks noGrp="1"/>
          </p:cNvSpPr>
          <p:nvPr>
            <p:ph type="body" idx="1"/>
          </p:nvPr>
        </p:nvSpPr>
        <p:spPr>
          <a:xfrm>
            <a:off x="415600" y="1688433"/>
            <a:ext cx="11360700" cy="4403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 lnSpcReduction="10000"/>
          </a:bodyPr>
          <a:lstStyle/>
          <a:p>
            <a:pPr marL="457200" lvl="0" indent="-336550" algn="l" rtl="0">
              <a:lnSpc>
                <a:spcPct val="2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00"/>
              <a:buFont typeface="Arial"/>
              <a:buChar char="-"/>
            </a:pP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42900" algn="l" rtl="0">
              <a:lnSpc>
                <a:spcPct val="2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"/>
              <a:buFont typeface="Arial"/>
              <a:buChar char="-"/>
            </a:pPr>
            <a:r>
              <a:rPr lang="en-US"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Conoscere/Capire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45720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"/>
              <a:buFont typeface="Arial"/>
              <a:buChar char="-"/>
            </a:pPr>
            <a:r>
              <a:rPr lang="en-US"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Progettare 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45720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"/>
              <a:buFont typeface="Arial"/>
              <a:buChar char="-"/>
            </a:pPr>
            <a:r>
              <a:rPr lang="en-US"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Agire 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45720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"/>
              <a:buFont typeface="Arial"/>
              <a:buChar char="-"/>
            </a:pPr>
            <a:r>
              <a:rPr lang="en-US"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Valutare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4" name="Google Shape;214;g339e983b618_2_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72350" y="2227972"/>
            <a:ext cx="4054376" cy="3324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339e983b618_2_68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943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Stile di apprendimento</a:t>
            </a:r>
            <a:endParaRPr/>
          </a:p>
        </p:txBody>
      </p:sp>
      <p:pic>
        <p:nvPicPr>
          <p:cNvPr id="221" name="Google Shape;221;g339e983b618_2_6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34387" y="4132652"/>
            <a:ext cx="5459809" cy="108823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Google Shape;222;g339e983b618_2_6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999573" y="5775021"/>
            <a:ext cx="1748131" cy="884903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Google Shape;223;g339e983b618_2_6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46050" y="5775021"/>
            <a:ext cx="1749680" cy="93215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4" name="Google Shape;224;g339e983b618_2_6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122812" y="5752111"/>
            <a:ext cx="1749680" cy="914972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" name="Google Shape;225;g339e983b618_2_68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003415" y="5701995"/>
            <a:ext cx="1931002" cy="946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" name="Google Shape;226;g339e983b618_2_68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8121938" y="5701995"/>
            <a:ext cx="1749680" cy="9464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Google Shape;227;g339e983b618_2_68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0059140" y="5753543"/>
            <a:ext cx="1616401" cy="937882"/>
          </a:xfrm>
          <a:prstGeom prst="rect">
            <a:avLst/>
          </a:prstGeom>
          <a:noFill/>
          <a:ln>
            <a:noFill/>
          </a:ln>
        </p:spPr>
      </p:pic>
      <p:sp>
        <p:nvSpPr>
          <p:cNvPr id="228" name="Google Shape;228;g339e983b618_2_68"/>
          <p:cNvSpPr txBox="1"/>
          <p:nvPr/>
        </p:nvSpPr>
        <p:spPr>
          <a:xfrm>
            <a:off x="379329" y="5316825"/>
            <a:ext cx="27930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500" i="0" u="none">
                <a:solidFill>
                  <a:srgbClr val="000000"/>
                </a:solidFill>
              </a:rPr>
              <a:t>STILI COGNITIVI:</a:t>
            </a:r>
            <a:endParaRPr sz="1500"/>
          </a:p>
        </p:txBody>
      </p:sp>
      <p:sp>
        <p:nvSpPr>
          <p:cNvPr id="229" name="Google Shape;229;g339e983b618_2_68"/>
          <p:cNvSpPr txBox="1"/>
          <p:nvPr/>
        </p:nvSpPr>
        <p:spPr>
          <a:xfrm>
            <a:off x="334387" y="3667291"/>
            <a:ext cx="64005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500" i="0" u="none">
                <a:solidFill>
                  <a:srgbClr val="000000"/>
                </a:solidFill>
              </a:rPr>
              <a:t>CANALI DI ACCESSO ALLE INFORMAZIONI:</a:t>
            </a:r>
            <a:endParaRPr sz="1500"/>
          </a:p>
        </p:txBody>
      </p:sp>
      <p:pic>
        <p:nvPicPr>
          <p:cNvPr id="230" name="Google Shape;230;g339e983b618_2_68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551350" y="1536575"/>
            <a:ext cx="6596610" cy="2024750"/>
          </a:xfrm>
          <a:prstGeom prst="rect">
            <a:avLst/>
          </a:prstGeom>
          <a:noFill/>
          <a:ln>
            <a:noFill/>
          </a:ln>
        </p:spPr>
      </p:pic>
      <p:sp>
        <p:nvSpPr>
          <p:cNvPr id="231" name="Google Shape;231;g339e983b618_2_68"/>
          <p:cNvSpPr txBox="1"/>
          <p:nvPr/>
        </p:nvSpPr>
        <p:spPr>
          <a:xfrm>
            <a:off x="7776400" y="1715275"/>
            <a:ext cx="4255800" cy="32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500"/>
              <a:t>È</a:t>
            </a:r>
            <a:r>
              <a:rPr lang="en-US" sz="25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l’approccio all’apprendimento preferito di una persona, il suo modo tipico e stabile di percepire, elaborare, immagazzinare e recuperare le informazioni (Mariani, 2000)</a:t>
            </a:r>
            <a:endParaRPr sz="15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g339e983b618_0_2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81775" y="76200"/>
            <a:ext cx="9028455" cy="6705600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g339e983b618_0_213"/>
          <p:cNvSpPr txBox="1"/>
          <p:nvPr/>
        </p:nvSpPr>
        <p:spPr>
          <a:xfrm>
            <a:off x="4536336" y="2996532"/>
            <a:ext cx="1953300" cy="13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AD47"/>
              </a:buClr>
              <a:buSzPts val="8000"/>
              <a:buFont typeface="Calibri"/>
              <a:buNone/>
            </a:pPr>
            <a:r>
              <a:rPr lang="en-US" sz="8000" b="0" i="0" u="none" strike="noStrike" cap="none">
                <a:solidFill>
                  <a:srgbClr val="70AD47"/>
                </a:solidFill>
                <a:latin typeface="Calibri"/>
                <a:ea typeface="Calibri"/>
                <a:cs typeface="Calibri"/>
                <a:sym typeface="Calibri"/>
              </a:rPr>
              <a:t>BES</a:t>
            </a:r>
            <a:endParaRPr/>
          </a:p>
        </p:txBody>
      </p:sp>
      <p:pic>
        <p:nvPicPr>
          <p:cNvPr id="91" name="Google Shape;91;g339e983b618_0_2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609277" y="2434913"/>
            <a:ext cx="2470545" cy="1996325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g339e983b618_0_213"/>
          <p:cNvSpPr txBox="1"/>
          <p:nvPr/>
        </p:nvSpPr>
        <p:spPr>
          <a:xfrm>
            <a:off x="7318151" y="4482429"/>
            <a:ext cx="1026600" cy="7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</a:pPr>
            <a:r>
              <a:rPr lang="en-US"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BES</a:t>
            </a:r>
            <a:endParaRPr/>
          </a:p>
        </p:txBody>
      </p:sp>
      <p:sp>
        <p:nvSpPr>
          <p:cNvPr id="93" name="Google Shape;93;g339e983b618_0_213"/>
          <p:cNvSpPr txBox="1"/>
          <p:nvPr/>
        </p:nvSpPr>
        <p:spPr>
          <a:xfrm>
            <a:off x="7785934" y="3048336"/>
            <a:ext cx="1229400" cy="7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</a:pPr>
            <a:r>
              <a:rPr lang="en-US"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BES</a:t>
            </a:r>
            <a:endParaRPr/>
          </a:p>
        </p:txBody>
      </p:sp>
      <p:sp>
        <p:nvSpPr>
          <p:cNvPr id="94" name="Google Shape;94;g339e983b618_0_213"/>
          <p:cNvSpPr txBox="1"/>
          <p:nvPr/>
        </p:nvSpPr>
        <p:spPr>
          <a:xfrm>
            <a:off x="3838059" y="3465225"/>
            <a:ext cx="5325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1800"/>
              <a:buFont typeface="Calibri"/>
              <a:buNone/>
            </a:pPr>
            <a:r>
              <a:rPr lang="en-US" sz="1800" b="0" i="0" u="none" strike="noStrike" cap="none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BES</a:t>
            </a:r>
            <a:endParaRPr/>
          </a:p>
        </p:txBody>
      </p:sp>
      <p:sp>
        <p:nvSpPr>
          <p:cNvPr id="95" name="Google Shape;95;g339e983b618_0_213"/>
          <p:cNvSpPr txBox="1"/>
          <p:nvPr/>
        </p:nvSpPr>
        <p:spPr>
          <a:xfrm>
            <a:off x="6280189" y="4051396"/>
            <a:ext cx="5598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1800"/>
              <a:buFont typeface="Calibri"/>
              <a:buNone/>
            </a:pPr>
            <a:r>
              <a:rPr lang="en-US" sz="1800" b="0" i="0" u="none" strike="noStrike" cap="none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BES</a:t>
            </a:r>
            <a:endParaRPr/>
          </a:p>
        </p:txBody>
      </p:sp>
      <p:sp>
        <p:nvSpPr>
          <p:cNvPr id="96" name="Google Shape;96;g339e983b618_0_213"/>
          <p:cNvSpPr txBox="1"/>
          <p:nvPr/>
        </p:nvSpPr>
        <p:spPr>
          <a:xfrm>
            <a:off x="4137321" y="2679029"/>
            <a:ext cx="5421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1800"/>
              <a:buFont typeface="Calibri"/>
              <a:buNone/>
            </a:pPr>
            <a:r>
              <a:rPr lang="en-US" sz="1800" b="0" i="0" u="none" strike="noStrike" cap="none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BES</a:t>
            </a:r>
            <a:endParaRPr/>
          </a:p>
        </p:txBody>
      </p:sp>
      <p:sp>
        <p:nvSpPr>
          <p:cNvPr id="97" name="Google Shape;97;g339e983b618_0_213"/>
          <p:cNvSpPr txBox="1"/>
          <p:nvPr/>
        </p:nvSpPr>
        <p:spPr>
          <a:xfrm>
            <a:off x="3838063" y="4251417"/>
            <a:ext cx="1771200" cy="100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Calibri"/>
              <a:buNone/>
            </a:pPr>
            <a:r>
              <a:rPr lang="en-US" sz="59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BES</a:t>
            </a:r>
            <a:endParaRPr sz="7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339e983b618_2_8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943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Stili di insegnamento</a:t>
            </a:r>
            <a:endParaRPr/>
          </a:p>
        </p:txBody>
      </p:sp>
      <p:sp>
        <p:nvSpPr>
          <p:cNvPr id="238" name="Google Shape;238;g339e983b618_2_85"/>
          <p:cNvSpPr txBox="1">
            <a:spLocks noGrp="1"/>
          </p:cNvSpPr>
          <p:nvPr>
            <p:ph type="body" idx="1"/>
          </p:nvPr>
        </p:nvSpPr>
        <p:spPr>
          <a:xfrm>
            <a:off x="415600" y="1688424"/>
            <a:ext cx="11360700" cy="4900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 fontScale="85000" lnSpcReduction="20000"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74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OGNI INSEGNANTE TENDE A RIPRODURRE IL PROPRIO STILE DI APPRENDIMENTO NEL SUO STILE DI INSEGNAMENTO.</a:t>
            </a:r>
            <a:endParaRPr sz="3274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5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5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66468"/>
              <a:buFont typeface="Arial"/>
              <a:buNone/>
            </a:pPr>
            <a:r>
              <a:rPr lang="en-US" sz="2708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Come sperimentare strategie diverse di insegnamento?</a:t>
            </a:r>
            <a:endParaRPr sz="2708"/>
          </a:p>
          <a:p>
            <a:pPr marL="0" lvl="0" indent="-132238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-"/>
            </a:pPr>
            <a:r>
              <a:rPr lang="en-US" sz="245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Essere consapevoli dei diversi stili cognitivi e di apprendimento.</a:t>
            </a:r>
            <a:endParaRPr sz="2450"/>
          </a:p>
          <a:p>
            <a:pPr marL="0" lvl="0" indent="-132238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-"/>
            </a:pPr>
            <a:r>
              <a:rPr lang="en-US" sz="245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Conoscere le differenze dei propri alunni.</a:t>
            </a:r>
            <a:endParaRPr sz="2450"/>
          </a:p>
          <a:p>
            <a:pPr marL="0" lvl="0" indent="-132238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-"/>
            </a:pPr>
            <a:r>
              <a:rPr lang="en-US" sz="245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Essere consapevoli dei propri stili e di come influiscono sulla modalità di insegnamento e valutazione.</a:t>
            </a:r>
            <a:endParaRPr sz="2450"/>
          </a:p>
          <a:p>
            <a:pPr marL="0" lvl="0" indent="-132238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-"/>
            </a:pPr>
            <a:r>
              <a:rPr lang="en-US" sz="245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Far sperimentare strategie diverse.</a:t>
            </a:r>
            <a:endParaRPr sz="2450"/>
          </a:p>
          <a:p>
            <a:pPr marL="0" lvl="0" indent="-132238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-"/>
            </a:pPr>
            <a:r>
              <a:rPr lang="en-US" sz="245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Allenare i diversi canali di accesso alle informazioni.</a:t>
            </a:r>
            <a:endParaRPr sz="2450"/>
          </a:p>
          <a:p>
            <a:pPr marL="0" lvl="0" indent="-132238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-"/>
            </a:pPr>
            <a:r>
              <a:rPr lang="en-US" sz="245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Insegnare metodi diversi.</a:t>
            </a:r>
            <a:endParaRPr sz="2450"/>
          </a:p>
          <a:p>
            <a:pPr marL="0" lvl="0" indent="-132238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-"/>
            </a:pPr>
            <a:r>
              <a:rPr lang="en-US" sz="24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…..</a:t>
            </a:r>
            <a:endParaRPr sz="245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339e983b618_2_9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943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 adesso cosa faccio…?</a:t>
            </a:r>
            <a:endParaRPr/>
          </a:p>
        </p:txBody>
      </p:sp>
      <p:sp>
        <p:nvSpPr>
          <p:cNvPr id="245" name="Google Shape;245;g339e983b618_2_91"/>
          <p:cNvSpPr txBox="1">
            <a:spLocks noGrp="1"/>
          </p:cNvSpPr>
          <p:nvPr>
            <p:ph type="body" idx="1"/>
          </p:nvPr>
        </p:nvSpPr>
        <p:spPr>
          <a:xfrm>
            <a:off x="415600" y="1688433"/>
            <a:ext cx="11360700" cy="4403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5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n-US" sz="35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Come ho scelto cosa fare</a:t>
            </a:r>
            <a:endParaRPr sz="35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35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n-US" sz="35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Difficoltà maggiori nella scelta</a:t>
            </a:r>
            <a:endParaRPr sz="35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35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n-US" sz="35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Di quali azioni mi sono preoccupato in particolare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246" name="Google Shape;246;g339e983b618_2_91"/>
          <p:cNvSpPr/>
          <p:nvPr/>
        </p:nvSpPr>
        <p:spPr>
          <a:xfrm>
            <a:off x="9220062" y="178875"/>
            <a:ext cx="2871900" cy="1249500"/>
          </a:xfrm>
          <a:prstGeom prst="ellipse">
            <a:avLst/>
          </a:prstGeom>
          <a:solidFill>
            <a:schemeClr val="accent1"/>
          </a:solidFill>
          <a:ln w="12700" cap="flat" cmpd="sng">
            <a:solidFill>
              <a:srgbClr val="41719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Calibri"/>
              <a:buNone/>
            </a:pPr>
            <a:r>
              <a:rPr lang="en-US" sz="2500" i="0" u="none">
                <a:solidFill>
                  <a:srgbClr val="FFFFFF"/>
                </a:solidFill>
              </a:rPr>
              <a:t>Scelta delle azioni</a:t>
            </a:r>
            <a:endParaRPr sz="250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339e983b618_2_98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943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In gruppo - attività</a:t>
            </a:r>
            <a:endParaRPr/>
          </a:p>
        </p:txBody>
      </p:sp>
      <p:pic>
        <p:nvPicPr>
          <p:cNvPr id="253" name="Google Shape;253;g339e983b618_2_9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1675" y="1390650"/>
            <a:ext cx="10887076" cy="5175249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54" name="Google Shape;254;g339e983b618_2_98"/>
          <p:cNvGraphicFramePr/>
          <p:nvPr/>
        </p:nvGraphicFramePr>
        <p:xfrm>
          <a:off x="785812" y="5099050"/>
          <a:ext cx="3349600" cy="1552550"/>
        </p:xfrm>
        <a:graphic>
          <a:graphicData uri="http://schemas.openxmlformats.org/drawingml/2006/table">
            <a:tbl>
              <a:tblPr>
                <a:noFill/>
                <a:tableStyleId>{FFBF16A0-1DF6-42C0-900D-97FFF98F5AAD}</a:tableStyleId>
              </a:tblPr>
              <a:tblGrid>
                <a:gridCol w="167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239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2400"/>
                        <a:buFont typeface="Calibri"/>
                        <a:buNone/>
                      </a:pPr>
                      <a:r>
                        <a:rPr lang="en-US" sz="2400" b="0" i="0" u="none" strike="noStrike" cap="non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risorse</a:t>
                      </a:r>
                      <a:endParaRPr/>
                    </a:p>
                  </a:txBody>
                  <a:tcPr marL="91425" marR="91425" marT="45750" marB="4575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2400"/>
                        <a:buFont typeface="Calibri"/>
                        <a:buNone/>
                      </a:pPr>
                      <a:r>
                        <a:rPr lang="en-US" sz="2400" b="0" i="0" u="none" strike="noStrike" cap="non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ostacoli</a:t>
                      </a:r>
                      <a:endParaRPr/>
                    </a:p>
                  </a:txBody>
                  <a:tcPr marL="91425" marR="91425" marT="45750" marB="4575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86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45750" marB="4575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45750" marB="4575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339e983b618_2_10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943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Difficoltà strumentali</a:t>
            </a:r>
            <a:endParaRPr/>
          </a:p>
        </p:txBody>
      </p:sp>
      <p:sp>
        <p:nvSpPr>
          <p:cNvPr id="261" name="Google Shape;261;g339e983b618_2_106"/>
          <p:cNvSpPr txBox="1">
            <a:spLocks noGrp="1"/>
          </p:cNvSpPr>
          <p:nvPr>
            <p:ph type="body" idx="1"/>
          </p:nvPr>
        </p:nvSpPr>
        <p:spPr>
          <a:xfrm>
            <a:off x="415600" y="1688433"/>
            <a:ext cx="11360700" cy="4403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 fontScale="92500" lnSpcReduction="20000"/>
          </a:bodyPr>
          <a:lstStyle/>
          <a:p>
            <a:pPr marL="273050" lvl="0" indent="-3365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AD0101"/>
              </a:buClr>
              <a:buSzPts val="2800"/>
              <a:buFont typeface="Calibri"/>
              <a:buChar char="•"/>
            </a:pPr>
            <a:r>
              <a:rPr lang="en-US" sz="2800">
                <a:solidFill>
                  <a:srgbClr val="303030"/>
                </a:solidFill>
                <a:latin typeface="Calibri"/>
                <a:ea typeface="Calibri"/>
                <a:cs typeface="Calibri"/>
                <a:sym typeface="Calibri"/>
              </a:rPr>
              <a:t>Difficoltà di attenzione e concentrazione (ADHD)</a:t>
            </a:r>
            <a:endParaRPr sz="2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73050" lvl="0" indent="-336550" algn="l" rtl="0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Clr>
                <a:srgbClr val="AD0101"/>
              </a:buClr>
              <a:buSzPts val="2800"/>
              <a:buFont typeface="Calibri"/>
              <a:buChar char="•"/>
            </a:pPr>
            <a:r>
              <a:rPr lang="en-US" sz="2800">
                <a:solidFill>
                  <a:srgbClr val="303030"/>
                </a:solidFill>
                <a:latin typeface="Calibri"/>
                <a:ea typeface="Calibri"/>
                <a:cs typeface="Calibri"/>
                <a:sym typeface="Calibri"/>
              </a:rPr>
              <a:t>Difficoltà di decodifica del testo scritto (dislessia)</a:t>
            </a:r>
            <a:endParaRPr sz="2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73050" lvl="0" indent="-336550" algn="l" rtl="0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Clr>
                <a:srgbClr val="AD0101"/>
              </a:buClr>
              <a:buSzPts val="2800"/>
              <a:buFont typeface="Calibri"/>
              <a:buChar char="•"/>
            </a:pPr>
            <a:r>
              <a:rPr lang="en-US" sz="2800">
                <a:solidFill>
                  <a:srgbClr val="303030"/>
                </a:solidFill>
                <a:latin typeface="Calibri"/>
                <a:ea typeface="Calibri"/>
                <a:cs typeface="Calibri"/>
                <a:sym typeface="Calibri"/>
              </a:rPr>
              <a:t>Difficoltà di comprensione del messaggio</a:t>
            </a:r>
            <a:endParaRPr sz="2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73050" lvl="0" indent="-336550" algn="l" rtl="0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Clr>
                <a:srgbClr val="AD0101"/>
              </a:buClr>
              <a:buSzPts val="2800"/>
              <a:buFont typeface="Calibri"/>
              <a:buChar char="•"/>
            </a:pPr>
            <a:r>
              <a:rPr lang="en-US" sz="2800">
                <a:solidFill>
                  <a:srgbClr val="303030"/>
                </a:solidFill>
                <a:latin typeface="Calibri"/>
                <a:ea typeface="Calibri"/>
                <a:cs typeface="Calibri"/>
                <a:sym typeface="Calibri"/>
              </a:rPr>
              <a:t>Difficoltà di organizzazione dello spazio grafico (disprassia)</a:t>
            </a:r>
            <a:endParaRPr sz="2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73050" lvl="0" indent="-336550" algn="l" rtl="0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Clr>
                <a:srgbClr val="AD0101"/>
              </a:buClr>
              <a:buSzPts val="2800"/>
              <a:buFont typeface="Calibri"/>
              <a:buChar char="•"/>
            </a:pPr>
            <a:r>
              <a:rPr lang="en-US" sz="2800">
                <a:solidFill>
                  <a:srgbClr val="303030"/>
                </a:solidFill>
                <a:latin typeface="Calibri"/>
                <a:ea typeface="Calibri"/>
                <a:cs typeface="Calibri"/>
                <a:sym typeface="Calibri"/>
              </a:rPr>
              <a:t>Difficoltà di passare dalle operazioni concrete a quelle astratte (discalculia)</a:t>
            </a:r>
            <a:endParaRPr sz="2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73050" lvl="0" indent="-336550" algn="l" rtl="0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Clr>
                <a:srgbClr val="AD0101"/>
              </a:buClr>
              <a:buSzPts val="2800"/>
              <a:buFont typeface="Calibri"/>
              <a:buChar char="•"/>
            </a:pPr>
            <a:r>
              <a:rPr lang="en-US" sz="2800">
                <a:solidFill>
                  <a:srgbClr val="303030"/>
                </a:solidFill>
                <a:latin typeface="Calibri"/>
                <a:ea typeface="Calibri"/>
                <a:cs typeface="Calibri"/>
                <a:sym typeface="Calibri"/>
              </a:rPr>
              <a:t>Svantaggio socio-ambientale e difficoltà a reperire i mezzi logici</a:t>
            </a:r>
            <a:endParaRPr sz="2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73050" lvl="0" indent="-336550" algn="l" rtl="0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Clr>
                <a:srgbClr val="AD0101"/>
              </a:buClr>
              <a:buSzPts val="2800"/>
              <a:buFont typeface="Calibri"/>
              <a:buChar char="•"/>
            </a:pPr>
            <a:r>
              <a:rPr lang="en-US" sz="2800">
                <a:solidFill>
                  <a:srgbClr val="303030"/>
                </a:solidFill>
                <a:latin typeface="Calibri"/>
                <a:ea typeface="Calibri"/>
                <a:cs typeface="Calibri"/>
                <a:sym typeface="Calibri"/>
              </a:rPr>
              <a:t>Difficoltà linguistica</a:t>
            </a:r>
            <a:endParaRPr sz="280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339e983b618_2_112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943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Strategie educative</a:t>
            </a:r>
            <a:endParaRPr/>
          </a:p>
        </p:txBody>
      </p:sp>
      <p:sp>
        <p:nvSpPr>
          <p:cNvPr id="268" name="Google Shape;268;g339e983b618_2_112"/>
          <p:cNvSpPr txBox="1">
            <a:spLocks noGrp="1"/>
          </p:cNvSpPr>
          <p:nvPr>
            <p:ph type="body" idx="1"/>
          </p:nvPr>
        </p:nvSpPr>
        <p:spPr>
          <a:xfrm>
            <a:off x="415600" y="1688424"/>
            <a:ext cx="11360700" cy="49353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273050" lvl="0" indent="-279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D0101"/>
              </a:buClr>
              <a:buSzPts val="2500"/>
              <a:buFont typeface="Arial"/>
              <a:buChar char="•"/>
            </a:pPr>
            <a:r>
              <a:rPr lang="en-US" sz="2500">
                <a:solidFill>
                  <a:srgbClr val="303030"/>
                </a:solidFill>
                <a:latin typeface="Arial"/>
                <a:ea typeface="Arial"/>
                <a:cs typeface="Arial"/>
                <a:sym typeface="Arial"/>
              </a:rPr>
              <a:t>Evitare che il problema strumentale crei altri problemi</a:t>
            </a:r>
            <a:endParaRPr sz="25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73050" lvl="0" indent="-2794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AD0101"/>
              </a:buClr>
              <a:buSzPts val="2500"/>
              <a:buFont typeface="Arial"/>
              <a:buChar char="•"/>
            </a:pPr>
            <a:r>
              <a:rPr lang="en-US" sz="2500">
                <a:solidFill>
                  <a:srgbClr val="303030"/>
                </a:solidFill>
                <a:latin typeface="Arial"/>
                <a:ea typeface="Arial"/>
                <a:cs typeface="Arial"/>
                <a:sym typeface="Arial"/>
              </a:rPr>
              <a:t>Evitare di «sbattere» contro il sintomo</a:t>
            </a:r>
            <a:endParaRPr sz="25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73050" lvl="0" indent="-2794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AD0101"/>
              </a:buClr>
              <a:buSzPts val="2500"/>
              <a:buFont typeface="Arial"/>
              <a:buChar char="•"/>
            </a:pPr>
            <a:r>
              <a:rPr lang="en-US" sz="2500">
                <a:solidFill>
                  <a:srgbClr val="303030"/>
                </a:solidFill>
                <a:latin typeface="Arial"/>
                <a:ea typeface="Arial"/>
                <a:cs typeface="Arial"/>
                <a:sym typeface="Arial"/>
              </a:rPr>
              <a:t>«Curare la malattia con la forza della salute» </a:t>
            </a:r>
            <a:endParaRPr sz="25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73050" lvl="0" indent="-2730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03030"/>
              </a:buClr>
              <a:buSzPts val="2400"/>
              <a:buFont typeface="Times New Roman"/>
              <a:buNone/>
            </a:pPr>
            <a:r>
              <a:rPr lang="en-US" sz="2500">
                <a:solidFill>
                  <a:srgbClr val="303030"/>
                </a:solidFill>
                <a:latin typeface="Arial"/>
                <a:ea typeface="Arial"/>
                <a:cs typeface="Arial"/>
                <a:sym typeface="Arial"/>
              </a:rPr>
              <a:t>	Prestare e offrire competenze </a:t>
            </a:r>
            <a:endParaRPr sz="25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73050" lvl="0" indent="-2794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AD0101"/>
              </a:buClr>
              <a:buSzPts val="2500"/>
              <a:buFont typeface="Arial"/>
              <a:buChar char="•"/>
            </a:pPr>
            <a:r>
              <a:rPr lang="en-US" sz="2500">
                <a:solidFill>
                  <a:srgbClr val="303030"/>
                </a:solidFill>
                <a:latin typeface="Arial"/>
                <a:ea typeface="Arial"/>
                <a:cs typeface="Arial"/>
                <a:sym typeface="Arial"/>
              </a:rPr>
              <a:t>Mantenere i frammenti e rimandare un Sé competente</a:t>
            </a:r>
            <a:endParaRPr sz="25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73050" lvl="0" indent="-2730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endParaRPr sz="2500">
              <a:solidFill>
                <a:srgbClr val="30303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73050" lvl="0" indent="-2794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AD0101"/>
              </a:buClr>
              <a:buSzPts val="2500"/>
              <a:buFont typeface="Arial"/>
              <a:buChar char="•"/>
            </a:pPr>
            <a:r>
              <a:rPr lang="en-US" sz="2500">
                <a:solidFill>
                  <a:srgbClr val="303030"/>
                </a:solidFill>
                <a:latin typeface="Arial"/>
                <a:ea typeface="Arial"/>
                <a:cs typeface="Arial"/>
                <a:sym typeface="Arial"/>
              </a:rPr>
              <a:t>Metacognizione del problema (consapevolezza delle difficoltà che incontra)</a:t>
            </a:r>
            <a:endParaRPr sz="25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73050" lvl="0" indent="-2794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AD0101"/>
              </a:buClr>
              <a:buSzPts val="2500"/>
              <a:buFont typeface="Arial"/>
              <a:buChar char="•"/>
            </a:pPr>
            <a:r>
              <a:rPr lang="en-US" sz="2500">
                <a:solidFill>
                  <a:srgbClr val="303030"/>
                </a:solidFill>
                <a:latin typeface="Arial"/>
                <a:ea typeface="Arial"/>
                <a:cs typeface="Arial"/>
                <a:sym typeface="Arial"/>
              </a:rPr>
              <a:t>Personalizzazione delle consegne </a:t>
            </a:r>
            <a:endParaRPr sz="25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143000" lvl="3" indent="-22225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AD0101"/>
              </a:buClr>
              <a:buSzPts val="2500"/>
              <a:buFont typeface="Arial"/>
              <a:buChar char="•"/>
            </a:pPr>
            <a:r>
              <a:rPr lang="en-US" sz="2500">
                <a:solidFill>
                  <a:srgbClr val="303030"/>
                </a:solidFill>
                <a:latin typeface="Arial"/>
                <a:ea typeface="Arial"/>
                <a:cs typeface="Arial"/>
                <a:sym typeface="Arial"/>
              </a:rPr>
              <a:t>pre-consegna – post-consegna </a:t>
            </a:r>
            <a:endParaRPr sz="25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143000" lvl="3" indent="-22225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AD0101"/>
              </a:buClr>
              <a:buSzPts val="2500"/>
              <a:buFont typeface="Arial"/>
              <a:buChar char="•"/>
            </a:pPr>
            <a:r>
              <a:rPr lang="en-US" sz="2500">
                <a:solidFill>
                  <a:srgbClr val="303030"/>
                </a:solidFill>
                <a:latin typeface="Arial"/>
                <a:ea typeface="Arial"/>
                <a:cs typeface="Arial"/>
                <a:sym typeface="Arial"/>
              </a:rPr>
              <a:t>semplici, chiare e chiuse</a:t>
            </a:r>
            <a:endParaRPr sz="25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143000" lvl="3" indent="-22225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AD0101"/>
              </a:buClr>
              <a:buSzPts val="2500"/>
              <a:buFont typeface="Arial"/>
              <a:buChar char="•"/>
            </a:pPr>
            <a:r>
              <a:rPr lang="en-US" sz="2500">
                <a:solidFill>
                  <a:srgbClr val="303030"/>
                </a:solidFill>
                <a:latin typeface="Arial"/>
                <a:ea typeface="Arial"/>
                <a:cs typeface="Arial"/>
                <a:sym typeface="Arial"/>
              </a:rPr>
              <a:t>scomposizione nelle singole azioni</a:t>
            </a:r>
            <a:endParaRPr sz="25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g339e983b618_2_132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943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Strategie e strumenti</a:t>
            </a:r>
            <a:endParaRPr/>
          </a:p>
        </p:txBody>
      </p:sp>
      <p:sp>
        <p:nvSpPr>
          <p:cNvPr id="291" name="Google Shape;291;g339e983b618_2_132"/>
          <p:cNvSpPr txBox="1">
            <a:spLocks noGrp="1"/>
          </p:cNvSpPr>
          <p:nvPr>
            <p:ph type="body" idx="1"/>
          </p:nvPr>
        </p:nvSpPr>
        <p:spPr>
          <a:xfrm>
            <a:off x="415600" y="1688433"/>
            <a:ext cx="11360700" cy="4403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it-IT" dirty="0"/>
              <a:t>Dipendono dalle difficoltà!</a:t>
            </a: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lang="it-IT" dirty="0"/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7" name="Google Shape;297;g339e983b618_2_242"/>
          <p:cNvGraphicFramePr/>
          <p:nvPr/>
        </p:nvGraphicFramePr>
        <p:xfrm>
          <a:off x="609600" y="274637"/>
          <a:ext cx="10972800" cy="5902250"/>
        </p:xfrm>
        <a:graphic>
          <a:graphicData uri="http://schemas.openxmlformats.org/drawingml/2006/table">
            <a:tbl>
              <a:tblPr>
                <a:noFill/>
                <a:tableStyleId>{FFBF16A0-1DF6-42C0-900D-97FFF98F5AAD}</a:tableStyleId>
              </a:tblPr>
              <a:tblGrid>
                <a:gridCol w="5486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86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763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endParaRPr sz="1800" b="1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1" i="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TIPO DI ADATTAMENTO</a:t>
                      </a:r>
                      <a:endParaRPr/>
                    </a:p>
                  </a:txBody>
                  <a:tcPr marL="121925" marR="121925" marT="45725" marB="45725">
                    <a:lnL w="2857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endParaRPr sz="1800" b="1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1" i="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CONDIZIONE</a:t>
                      </a:r>
                      <a:endParaRPr/>
                    </a:p>
                  </a:txBody>
                  <a:tcPr marL="121925" marR="121925" marT="45725" marB="45725">
                    <a:lnL w="12700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239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1" i="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SOSTITUZIONE</a:t>
                      </a:r>
                      <a:endParaRPr/>
                    </a:p>
                  </a:txBody>
                  <a:tcPr marL="121925" marR="121925" marT="45725" marB="45725">
                    <a:lnL w="2857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0" i="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DIFFICOLT</a:t>
                      </a:r>
                      <a:r>
                        <a:rPr lang="en-US" sz="1800"/>
                        <a:t>À</a:t>
                      </a:r>
                      <a:r>
                        <a:rPr lang="en-US" sz="1800" b="0" i="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 SENSORIALI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36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0" i="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DIFFICOLT</a:t>
                      </a:r>
                      <a:r>
                        <a:rPr lang="en-US" sz="1800"/>
                        <a:t>À </a:t>
                      </a:r>
                      <a:r>
                        <a:rPr lang="en-US" sz="1800" b="0" i="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MOTORIE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36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0" i="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DIFFICOLT</a:t>
                      </a:r>
                      <a:r>
                        <a:rPr lang="en-US" sz="1800"/>
                        <a:t>À </a:t>
                      </a:r>
                      <a:r>
                        <a:rPr lang="en-US" sz="1800" b="0" i="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PERCETTIVE</a:t>
                      </a:r>
                      <a:endParaRPr/>
                    </a:p>
                  </a:txBody>
                  <a:tcPr marL="121925" marR="121925" marT="45725" marB="45725">
                    <a:lnL w="12700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763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1" i="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FACILITAZIONE</a:t>
                      </a:r>
                      <a:endParaRPr/>
                    </a:p>
                  </a:txBody>
                  <a:tcPr marL="121925" marR="121925" marT="45725" marB="45725">
                    <a:lnL w="2857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0" i="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DIFFICOLT</a:t>
                      </a:r>
                      <a:r>
                        <a:rPr lang="en-US" sz="1800"/>
                        <a:t>À </a:t>
                      </a:r>
                      <a:r>
                        <a:rPr lang="en-US" sz="1800" b="0" i="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NON ECCESSIVE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36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0" i="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DIFFICOLT</a:t>
                      </a:r>
                      <a:r>
                        <a:rPr lang="en-US" sz="1800"/>
                        <a:t>À </a:t>
                      </a:r>
                      <a:r>
                        <a:rPr lang="en-US" sz="1800" b="0" i="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SPECIFICHE </a:t>
                      </a:r>
                      <a:endParaRPr/>
                    </a:p>
                  </a:txBody>
                  <a:tcPr marL="121925" marR="121925" marT="45725" marB="45725">
                    <a:lnL w="12700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763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1" i="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SEMPLIFICAZIONE</a:t>
                      </a:r>
                      <a:endParaRPr/>
                    </a:p>
                  </a:txBody>
                  <a:tcPr marL="121925" marR="121925" marT="45725" marB="45725">
                    <a:lnL w="2857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0" i="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DIFFICOLT</a:t>
                      </a:r>
                      <a:r>
                        <a:rPr lang="en-US" sz="1800"/>
                        <a:t>À </a:t>
                      </a:r>
                      <a:r>
                        <a:rPr lang="en-US" sz="1800" b="0" i="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 DI COMPRENSIONE ED ELABORAZIONE PI</a:t>
                      </a:r>
                      <a:r>
                        <a:rPr lang="en-US" sz="1800"/>
                        <a:t>Ù</a:t>
                      </a:r>
                      <a:r>
                        <a:rPr lang="en-US" sz="1800" b="0" i="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 MARCATE </a:t>
                      </a:r>
                      <a:endParaRPr/>
                    </a:p>
                  </a:txBody>
                  <a:tcPr marL="121925" marR="121925" marT="45725" marB="45725">
                    <a:lnL w="12700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731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1" i="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SCOMPOSIZIONE IN NUCLEI FONDANTI</a:t>
                      </a:r>
                      <a:endParaRPr/>
                    </a:p>
                  </a:txBody>
                  <a:tcPr marL="121925" marR="121925" marT="45725" marB="45725">
                    <a:lnL w="2857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0" i="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DIFFICOLT</a:t>
                      </a:r>
                      <a:r>
                        <a:rPr lang="en-US" sz="1800"/>
                        <a:t>À </a:t>
                      </a:r>
                      <a:r>
                        <a:rPr lang="en-US" sz="1800" b="0" i="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NOTEVOLI</a:t>
                      </a:r>
                      <a:endParaRPr/>
                    </a:p>
                  </a:txBody>
                  <a:tcPr marL="121925" marR="121925" marT="45725" marB="45725">
                    <a:lnL w="12700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763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1" i="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PARTECIPAZIONE ALLA CULTURA DEL COMPITO</a:t>
                      </a:r>
                      <a:endParaRPr/>
                    </a:p>
                  </a:txBody>
                  <a:tcPr marL="121925" marR="121925" marT="45725" marB="45725">
                    <a:lnL w="2857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0" i="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DIFFICOLT</a:t>
                      </a:r>
                      <a:r>
                        <a:rPr lang="en-US" sz="1800"/>
                        <a:t>À </a:t>
                      </a:r>
                      <a:r>
                        <a:rPr lang="en-US" sz="1800" b="0" i="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NELL’INDIVIDUARE OBIETTIVI COLLEGABILI</a:t>
                      </a:r>
                      <a:endParaRPr/>
                    </a:p>
                  </a:txBody>
                  <a:tcPr marL="121925" marR="121925" marT="45725" marB="45725">
                    <a:lnL w="12700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2742601-9FBD-3BFE-A686-DAF7F01C3F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it-IT" dirty="0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B23EF919-3E4D-7185-1471-979BC81EC2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657"/>
            <a:ext cx="9436428" cy="7080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01557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g339e983b618_2_138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943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La facilitazione</a:t>
            </a:r>
            <a:endParaRPr/>
          </a:p>
        </p:txBody>
      </p:sp>
      <p:sp>
        <p:nvSpPr>
          <p:cNvPr id="304" name="Google Shape;304;g339e983b618_2_138"/>
          <p:cNvSpPr txBox="1">
            <a:spLocks noGrp="1"/>
          </p:cNvSpPr>
          <p:nvPr>
            <p:ph type="body" idx="1"/>
          </p:nvPr>
        </p:nvSpPr>
        <p:spPr>
          <a:xfrm>
            <a:off x="415600" y="1688424"/>
            <a:ext cx="11360700" cy="4900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L’OBIETTIVO </a:t>
            </a:r>
            <a:r>
              <a:rPr lang="en-US" sz="18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NON È DIVERSIFICATO.</a:t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SI STIMOLA UN </a:t>
            </a:r>
            <a:r>
              <a:rPr lang="en-US" sz="18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APPRENDIMENTO SIGNIFICATIVO.</a:t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SI RIDUCONO LE DIFFICOLTÀ’ DERIVANTI DAL </a:t>
            </a:r>
            <a:r>
              <a:rPr lang="en-US" sz="18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CONTESTO </a:t>
            </a:r>
            <a:r>
              <a:rPr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 DAGLI </a:t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STRUMENTI.</a:t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SI LAVORA CON </a:t>
            </a:r>
            <a:r>
              <a:rPr lang="en-US" sz="18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TEMPISTICA PIÙ</a:t>
            </a:r>
            <a:r>
              <a:rPr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’ </a:t>
            </a:r>
            <a:r>
              <a:rPr lang="en-US" sz="18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DISTESA.</a:t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SI </a:t>
            </a:r>
            <a:r>
              <a:rPr lang="en-US" sz="18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ORGANIZZANO SPAZI, MATERIALI</a:t>
            </a:r>
            <a:r>
              <a:rPr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(posizione banco e arredi, illuminazione – es. con soggetto autistico).</a:t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SI INTRODUCONO </a:t>
            </a:r>
            <a:r>
              <a:rPr lang="en-US" sz="18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STIMOLI </a:t>
            </a:r>
            <a:r>
              <a:rPr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 VARIA NATURA:</a:t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-"/>
            </a:pPr>
            <a:r>
              <a:rPr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colori</a:t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-"/>
            </a:pPr>
            <a:r>
              <a:rPr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immagini</a:t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-"/>
            </a:pPr>
            <a:r>
              <a:rPr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mappe</a:t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-"/>
            </a:pPr>
            <a:r>
              <a:rPr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organizzatori anticipati (strategie metacognitive)</a:t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-"/>
            </a:pPr>
            <a:r>
              <a:rPr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autoistruzioni per compiti specifici </a:t>
            </a:r>
            <a:endParaRPr sz="180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0" name="Google Shape;310;g339e983b618_2_14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63113" y="241037"/>
            <a:ext cx="9065774" cy="6375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339e983b618_0_22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943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L’importanza della cornice: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la nostra cornice</a:t>
            </a:r>
            <a:endParaRPr/>
          </a:p>
        </p:txBody>
      </p:sp>
      <p:sp>
        <p:nvSpPr>
          <p:cNvPr id="104" name="Google Shape;104;g339e983b618_0_226"/>
          <p:cNvSpPr txBox="1">
            <a:spLocks noGrp="1"/>
          </p:cNvSpPr>
          <p:nvPr>
            <p:ph type="body" idx="1"/>
          </p:nvPr>
        </p:nvSpPr>
        <p:spPr>
          <a:xfrm>
            <a:off x="415600" y="1688433"/>
            <a:ext cx="11360700" cy="4403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5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5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n-US" sz="2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 educazione le cornici sono fondamentali</a:t>
            </a:r>
            <a:endParaRPr sz="25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25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n-US" sz="2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La cornice valorizza delimitando</a:t>
            </a:r>
            <a:endParaRPr sz="25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25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n-US" sz="2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Tra quadro e cornice si creano assonanze e dissonanze</a:t>
            </a:r>
            <a:endParaRPr sz="25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6" name="Google Shape;316;g339e983b618_2_15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77987" y="188912"/>
            <a:ext cx="8697913" cy="6248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g339e983b618_2_159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943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La semplificazione</a:t>
            </a:r>
            <a:endParaRPr/>
          </a:p>
        </p:txBody>
      </p:sp>
      <p:sp>
        <p:nvSpPr>
          <p:cNvPr id="323" name="Google Shape;323;g339e983b618_2_159"/>
          <p:cNvSpPr txBox="1">
            <a:spLocks noGrp="1"/>
          </p:cNvSpPr>
          <p:nvPr>
            <p:ph type="body" idx="1"/>
          </p:nvPr>
        </p:nvSpPr>
        <p:spPr>
          <a:xfrm>
            <a:off x="415600" y="1688433"/>
            <a:ext cx="11360700" cy="4403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L’OBIETTIVO </a:t>
            </a:r>
            <a:r>
              <a:rPr lang="en-US" sz="20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E’ SEMPLIFICATO </a:t>
            </a:r>
            <a:r>
              <a:rPr lang="en-US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 MERITO A: </a:t>
            </a:r>
            <a:endParaRPr sz="2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-127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US" sz="20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COMPRENSIONE</a:t>
            </a:r>
            <a:endParaRPr sz="2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-127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US" sz="20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ELABORAZIONE </a:t>
            </a:r>
            <a:endParaRPr sz="2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-127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US" sz="20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RISPOSTA </a:t>
            </a:r>
            <a:endParaRPr sz="2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20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20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SI MODIFICA IL </a:t>
            </a:r>
            <a:r>
              <a:rPr lang="en-US" sz="20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LESSICO.</a:t>
            </a:r>
            <a:endParaRPr sz="2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20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SI RIDUCE LA COMPLESSITÀ’ CONCETTUALE.</a:t>
            </a:r>
            <a:endParaRPr sz="2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2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SI EVITANO / SOSTITUISCONO ALCUNE PROCEDURE.</a:t>
            </a:r>
            <a:endParaRPr sz="2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2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SI MODIFICANO I CRITERI DI RISPOSTA E VALUTAZIONE (strumenti compensativi).</a:t>
            </a:r>
            <a:endParaRPr sz="200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9" name="Google Shape;329;g339e983b618_2_165" descr="movimenti mar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7050" y="188913"/>
            <a:ext cx="10655300" cy="6480174"/>
          </a:xfrm>
          <a:prstGeom prst="rect">
            <a:avLst/>
          </a:prstGeom>
          <a:noFill/>
          <a:ln>
            <a:noFill/>
          </a:ln>
        </p:spPr>
      </p:pic>
      <p:sp>
        <p:nvSpPr>
          <p:cNvPr id="330" name="Google Shape;330;g339e983b618_2_165"/>
          <p:cNvSpPr txBox="1"/>
          <p:nvPr/>
        </p:nvSpPr>
        <p:spPr>
          <a:xfrm>
            <a:off x="8591550" y="6021387"/>
            <a:ext cx="18747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999"/>
              </a:buClr>
              <a:buSzPts val="1400"/>
              <a:buFont typeface="Arial"/>
              <a:buNone/>
            </a:pPr>
            <a:r>
              <a:rPr lang="en-US" sz="1400" b="1" i="1" u="none">
                <a:solidFill>
                  <a:srgbClr val="009999"/>
                </a:solidFill>
                <a:latin typeface="Arial"/>
                <a:ea typeface="Arial"/>
                <a:cs typeface="Arial"/>
                <a:sym typeface="Arial"/>
              </a:rPr>
              <a:t>Mappa per la classe</a:t>
            </a:r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6" name="Google Shape;336;g339e983b618_2_173" descr="movimenti del mare 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9850" y="396250"/>
            <a:ext cx="11952289" cy="5373686"/>
          </a:xfrm>
          <a:prstGeom prst="rect">
            <a:avLst/>
          </a:prstGeom>
          <a:noFill/>
          <a:ln>
            <a:noFill/>
          </a:ln>
        </p:spPr>
      </p:pic>
      <p:sp>
        <p:nvSpPr>
          <p:cNvPr id="337" name="Google Shape;337;g339e983b618_2_173"/>
          <p:cNvSpPr txBox="1"/>
          <p:nvPr/>
        </p:nvSpPr>
        <p:spPr>
          <a:xfrm>
            <a:off x="119850" y="6169200"/>
            <a:ext cx="18129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999"/>
              </a:buClr>
              <a:buSzPts val="1400"/>
              <a:buFont typeface="Arial"/>
              <a:buNone/>
            </a:pPr>
            <a:r>
              <a:rPr lang="en-US" sz="1400" b="1" i="1" u="none">
                <a:solidFill>
                  <a:srgbClr val="009999"/>
                </a:solidFill>
                <a:latin typeface="Arial"/>
                <a:ea typeface="Arial"/>
                <a:cs typeface="Arial"/>
                <a:sym typeface="Arial"/>
              </a:rPr>
              <a:t>Mappa per l’alunno</a:t>
            </a:r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g339e983b618_2_200"/>
          <p:cNvSpPr txBox="1"/>
          <p:nvPr/>
        </p:nvSpPr>
        <p:spPr>
          <a:xfrm>
            <a:off x="912812" y="549275"/>
            <a:ext cx="27066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1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ANALIZZA I NOMI IN TABELLA</a:t>
            </a:r>
            <a:endParaRPr/>
          </a:p>
        </p:txBody>
      </p:sp>
      <p:graphicFrame>
        <p:nvGraphicFramePr>
          <p:cNvPr id="344" name="Google Shape;344;g339e983b618_2_200"/>
          <p:cNvGraphicFramePr/>
          <p:nvPr/>
        </p:nvGraphicFramePr>
        <p:xfrm>
          <a:off x="912812" y="1125537"/>
          <a:ext cx="10366325" cy="1996480"/>
        </p:xfrm>
        <a:graphic>
          <a:graphicData uri="http://schemas.openxmlformats.org/drawingml/2006/table">
            <a:tbl>
              <a:tblPr>
                <a:noFill/>
                <a:tableStyleId>{FFBF16A0-1DF6-42C0-900D-97FFF98F5AAD}</a:tableStyleId>
              </a:tblPr>
              <a:tblGrid>
                <a:gridCol w="16319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58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51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63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63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366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350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398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3505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03662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5334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1" i="0" u="none" strike="noStrike" cap="none">
                          <a:solidFill>
                            <a:srgbClr val="26262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NOME</a:t>
                      </a:r>
                      <a:endParaRPr>
                        <a:solidFill>
                          <a:srgbClr val="262626"/>
                        </a:solidFill>
                      </a:endParaRPr>
                    </a:p>
                  </a:txBody>
                  <a:tcPr marL="121900" marR="121900" marT="45725" marB="45725">
                    <a:lnL w="28575" cap="flat" cmpd="sng">
                      <a:solidFill>
                        <a:srgbClr val="26262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26262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26262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26262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b="1" i="0" u="none" strike="noStrike" cap="none">
                          <a:solidFill>
                            <a:srgbClr val="26262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PR.</a:t>
                      </a:r>
                      <a:endParaRPr>
                        <a:solidFill>
                          <a:srgbClr val="262626"/>
                        </a:solidFill>
                      </a:endParaRPr>
                    </a:p>
                  </a:txBody>
                  <a:tcPr marL="121900" marR="121900" marT="45725" marB="45725">
                    <a:lnL w="12700" cap="flat" cmpd="sng">
                      <a:solidFill>
                        <a:srgbClr val="26262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26262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26262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26262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b="1" i="0" u="none" strike="noStrike" cap="none">
                          <a:solidFill>
                            <a:srgbClr val="26262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COM.</a:t>
                      </a:r>
                      <a:endParaRPr>
                        <a:solidFill>
                          <a:srgbClr val="262626"/>
                        </a:solidFill>
                      </a:endParaRPr>
                    </a:p>
                  </a:txBody>
                  <a:tcPr marL="121900" marR="121900" marT="45725" marB="45725">
                    <a:lnL w="12700" cap="flat" cmpd="sng">
                      <a:solidFill>
                        <a:srgbClr val="26262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26262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26262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26262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b="1" i="0" u="none" strike="noStrike" cap="none">
                          <a:solidFill>
                            <a:srgbClr val="26262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AN.</a:t>
                      </a:r>
                      <a:endParaRPr>
                        <a:solidFill>
                          <a:srgbClr val="262626"/>
                        </a:solidFill>
                      </a:endParaRPr>
                    </a:p>
                  </a:txBody>
                  <a:tcPr marL="121900" marR="121900" marT="45725" marB="45725">
                    <a:lnL w="12700" cap="flat" cmpd="sng">
                      <a:solidFill>
                        <a:srgbClr val="26262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26262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26262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26262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b="1" i="0" u="none" strike="noStrike" cap="none">
                          <a:solidFill>
                            <a:srgbClr val="26262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PER.</a:t>
                      </a:r>
                      <a:endParaRPr>
                        <a:solidFill>
                          <a:srgbClr val="262626"/>
                        </a:solidFill>
                      </a:endParaRPr>
                    </a:p>
                  </a:txBody>
                  <a:tcPr marL="121900" marR="121900" marT="45725" marB="45725">
                    <a:lnL w="12700" cap="flat" cmpd="sng">
                      <a:solidFill>
                        <a:srgbClr val="26262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26262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26262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26262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b="1" i="0" u="none" strike="noStrike" cap="none">
                          <a:solidFill>
                            <a:srgbClr val="26262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COS.</a:t>
                      </a:r>
                      <a:endParaRPr>
                        <a:solidFill>
                          <a:srgbClr val="262626"/>
                        </a:solidFill>
                      </a:endParaRPr>
                    </a:p>
                  </a:txBody>
                  <a:tcPr marL="121900" marR="121900" marT="45725" marB="45725">
                    <a:lnL w="12700" cap="flat" cmpd="sng">
                      <a:solidFill>
                        <a:srgbClr val="26262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26262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26262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26262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b="1" i="0" u="none" strike="noStrike" cap="none">
                          <a:solidFill>
                            <a:srgbClr val="26262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M.</a:t>
                      </a:r>
                      <a:endParaRPr>
                        <a:solidFill>
                          <a:srgbClr val="262626"/>
                        </a:solidFill>
                      </a:endParaRPr>
                    </a:p>
                  </a:txBody>
                  <a:tcPr marL="121900" marR="121900" marT="45725" marB="45725">
                    <a:lnL w="12700" cap="flat" cmpd="sng">
                      <a:solidFill>
                        <a:srgbClr val="26262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26262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26262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26262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b="1" i="0" u="none" strike="noStrike" cap="none">
                          <a:solidFill>
                            <a:srgbClr val="26262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F.</a:t>
                      </a:r>
                      <a:endParaRPr>
                        <a:solidFill>
                          <a:srgbClr val="262626"/>
                        </a:solidFill>
                      </a:endParaRPr>
                    </a:p>
                  </a:txBody>
                  <a:tcPr marL="121900" marR="121900" marT="45725" marB="45725">
                    <a:lnL w="12700" cap="flat" cmpd="sng">
                      <a:solidFill>
                        <a:srgbClr val="26262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26262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26262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26262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b="1" i="0" u="none" strike="noStrike" cap="none">
                          <a:solidFill>
                            <a:srgbClr val="26262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S.</a:t>
                      </a:r>
                      <a:endParaRPr>
                        <a:solidFill>
                          <a:srgbClr val="262626"/>
                        </a:solidFill>
                      </a:endParaRPr>
                    </a:p>
                  </a:txBody>
                  <a:tcPr marL="121900" marR="121900" marT="45725" marB="45725">
                    <a:lnL w="12700" cap="flat" cmpd="sng">
                      <a:solidFill>
                        <a:srgbClr val="26262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26262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26262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26262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b="1" i="0" u="none" strike="noStrike" cap="none">
                          <a:solidFill>
                            <a:srgbClr val="26262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PL.</a:t>
                      </a:r>
                      <a:endParaRPr>
                        <a:solidFill>
                          <a:srgbClr val="262626"/>
                        </a:solidFill>
                      </a:endParaRPr>
                    </a:p>
                  </a:txBody>
                  <a:tcPr marL="121900" marR="121900" marT="45725" marB="45725">
                    <a:lnL w="12700" cap="flat" cmpd="sng">
                      <a:solidFill>
                        <a:srgbClr val="26262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26262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26262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26262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59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0" i="0" u="none" strike="noStrike" cap="none">
                          <a:solidFill>
                            <a:srgbClr val="26262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SCOPA</a:t>
                      </a:r>
                      <a:endParaRPr>
                        <a:solidFill>
                          <a:srgbClr val="262626"/>
                        </a:solidFill>
                      </a:endParaRPr>
                    </a:p>
                  </a:txBody>
                  <a:tcPr marL="121900" marR="121900" marT="45725" marB="45725">
                    <a:lnL w="28575" cap="flat" cmpd="sng">
                      <a:solidFill>
                        <a:srgbClr val="26262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26262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26262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26262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262626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21900" marR="121900" marT="45725" marB="45725">
                    <a:lnL w="12700" cap="flat" cmpd="sng">
                      <a:solidFill>
                        <a:srgbClr val="26262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26262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26262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26262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262626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21900" marR="121900" marT="45725" marB="45725">
                    <a:lnL w="12700" cap="flat" cmpd="sng">
                      <a:solidFill>
                        <a:srgbClr val="26262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26262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26262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26262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262626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21900" marR="121900" marT="45725" marB="45725">
                    <a:lnL w="12700" cap="flat" cmpd="sng">
                      <a:solidFill>
                        <a:srgbClr val="26262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26262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26262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26262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262626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21900" marR="121900" marT="45725" marB="45725">
                    <a:lnL w="12700" cap="flat" cmpd="sng">
                      <a:solidFill>
                        <a:srgbClr val="26262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26262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26262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26262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262626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21900" marR="121900" marT="45725" marB="45725">
                    <a:lnL w="12700" cap="flat" cmpd="sng">
                      <a:solidFill>
                        <a:srgbClr val="26262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26262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26262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26262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262626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21900" marR="121900" marT="45725" marB="45725">
                    <a:lnL w="12700" cap="flat" cmpd="sng">
                      <a:solidFill>
                        <a:srgbClr val="26262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26262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26262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26262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262626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21900" marR="121900" marT="45725" marB="45725">
                    <a:lnL w="12700" cap="flat" cmpd="sng">
                      <a:solidFill>
                        <a:srgbClr val="26262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26262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26262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26262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262626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21900" marR="121900" marT="45725" marB="45725">
                    <a:lnL w="12700" cap="flat" cmpd="sng">
                      <a:solidFill>
                        <a:srgbClr val="26262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26262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26262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26262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262626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21900" marR="121900" marT="45725" marB="45725">
                    <a:lnL w="12700" cap="flat" cmpd="sng">
                      <a:solidFill>
                        <a:srgbClr val="26262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26262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26262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26262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59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0" i="0" u="none">
                          <a:solidFill>
                            <a:srgbClr val="26262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BERRETTI</a:t>
                      </a:r>
                      <a:endParaRPr>
                        <a:solidFill>
                          <a:srgbClr val="262626"/>
                        </a:solidFill>
                      </a:endParaRPr>
                    </a:p>
                  </a:txBody>
                  <a:tcPr marL="121900" marR="121900" marT="45725" marB="45725">
                    <a:lnL w="28575" cap="flat" cmpd="sng">
                      <a:solidFill>
                        <a:srgbClr val="26262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26262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26262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26262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262626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21900" marR="121900" marT="45725" marB="45725">
                    <a:lnL w="12700" cap="flat" cmpd="sng">
                      <a:solidFill>
                        <a:srgbClr val="26262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26262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26262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26262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262626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21900" marR="121900" marT="45725" marB="45725">
                    <a:lnL w="12700" cap="flat" cmpd="sng">
                      <a:solidFill>
                        <a:srgbClr val="26262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26262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26262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26262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262626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21900" marR="121900" marT="45725" marB="45725">
                    <a:lnL w="12700" cap="flat" cmpd="sng">
                      <a:solidFill>
                        <a:srgbClr val="26262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26262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26262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26262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262626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21900" marR="121900" marT="45725" marB="45725">
                    <a:lnL w="12700" cap="flat" cmpd="sng">
                      <a:solidFill>
                        <a:srgbClr val="26262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26262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26262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26262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262626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21900" marR="121900" marT="45725" marB="45725">
                    <a:lnL w="12700" cap="flat" cmpd="sng">
                      <a:solidFill>
                        <a:srgbClr val="26262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26262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26262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26262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262626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21900" marR="121900" marT="45725" marB="45725">
                    <a:lnL w="12700" cap="flat" cmpd="sng">
                      <a:solidFill>
                        <a:srgbClr val="26262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26262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26262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26262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262626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21900" marR="121900" marT="45725" marB="45725">
                    <a:lnL w="12700" cap="flat" cmpd="sng">
                      <a:solidFill>
                        <a:srgbClr val="26262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26262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26262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26262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262626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21900" marR="121900" marT="45725" marB="45725">
                    <a:lnL w="12700" cap="flat" cmpd="sng">
                      <a:solidFill>
                        <a:srgbClr val="26262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26262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26262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26262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262626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21900" marR="121900" marT="45725" marB="45725">
                    <a:lnL w="12700" cap="flat" cmpd="sng">
                      <a:solidFill>
                        <a:srgbClr val="26262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26262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26262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26262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0" i="0" u="none">
                          <a:solidFill>
                            <a:srgbClr val="26262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FIORISTA</a:t>
                      </a:r>
                      <a:endParaRPr>
                        <a:solidFill>
                          <a:srgbClr val="262626"/>
                        </a:solidFill>
                      </a:endParaRPr>
                    </a:p>
                  </a:txBody>
                  <a:tcPr marL="121900" marR="121900" marT="45725" marB="45725">
                    <a:lnL w="28575" cap="flat" cmpd="sng">
                      <a:solidFill>
                        <a:srgbClr val="26262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26262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26262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26262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262626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21900" marR="121900" marT="45725" marB="45725">
                    <a:lnL w="12700" cap="flat" cmpd="sng">
                      <a:solidFill>
                        <a:srgbClr val="26262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26262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26262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26262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262626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21900" marR="121900" marT="45725" marB="45725">
                    <a:lnL w="12700" cap="flat" cmpd="sng">
                      <a:solidFill>
                        <a:srgbClr val="26262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26262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26262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26262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262626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21900" marR="121900" marT="45725" marB="45725">
                    <a:lnL w="12700" cap="flat" cmpd="sng">
                      <a:solidFill>
                        <a:srgbClr val="26262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26262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26262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26262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262626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21900" marR="121900" marT="45725" marB="45725">
                    <a:lnL w="12700" cap="flat" cmpd="sng">
                      <a:solidFill>
                        <a:srgbClr val="26262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26262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26262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26262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262626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21900" marR="121900" marT="45725" marB="45725">
                    <a:lnL w="12700" cap="flat" cmpd="sng">
                      <a:solidFill>
                        <a:srgbClr val="26262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26262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26262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26262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262626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21900" marR="121900" marT="45725" marB="45725">
                    <a:lnL w="12700" cap="flat" cmpd="sng">
                      <a:solidFill>
                        <a:srgbClr val="26262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26262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26262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26262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262626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21900" marR="121900" marT="45725" marB="45725">
                    <a:lnL w="12700" cap="flat" cmpd="sng">
                      <a:solidFill>
                        <a:srgbClr val="26262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26262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26262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26262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262626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21900" marR="121900" marT="45725" marB="45725">
                    <a:lnL w="12700" cap="flat" cmpd="sng">
                      <a:solidFill>
                        <a:srgbClr val="26262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26262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26262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26262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262626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21900" marR="121900" marT="45725" marB="45725">
                    <a:lnL w="12700" cap="flat" cmpd="sng">
                      <a:solidFill>
                        <a:srgbClr val="26262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26262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26262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26262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59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0" i="0" u="none">
                          <a:solidFill>
                            <a:srgbClr val="26262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GOCCIA</a:t>
                      </a:r>
                      <a:endParaRPr>
                        <a:solidFill>
                          <a:srgbClr val="262626"/>
                        </a:solidFill>
                      </a:endParaRPr>
                    </a:p>
                  </a:txBody>
                  <a:tcPr marL="121900" marR="121900" marT="45725" marB="45725">
                    <a:lnL w="28575" cap="flat" cmpd="sng">
                      <a:solidFill>
                        <a:srgbClr val="26262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26262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26262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26262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262626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21900" marR="121900" marT="45725" marB="45725">
                    <a:lnL w="12700" cap="flat" cmpd="sng">
                      <a:solidFill>
                        <a:srgbClr val="26262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26262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26262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26262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262626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21900" marR="121900" marT="45725" marB="45725">
                    <a:lnL w="12700" cap="flat" cmpd="sng">
                      <a:solidFill>
                        <a:srgbClr val="26262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26262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26262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26262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262626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21900" marR="121900" marT="45725" marB="45725">
                    <a:lnL w="12700" cap="flat" cmpd="sng">
                      <a:solidFill>
                        <a:srgbClr val="26262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26262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26262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26262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262626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21900" marR="121900" marT="45725" marB="45725">
                    <a:lnL w="12700" cap="flat" cmpd="sng">
                      <a:solidFill>
                        <a:srgbClr val="26262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26262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26262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26262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262626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21900" marR="121900" marT="45725" marB="45725">
                    <a:lnL w="12700" cap="flat" cmpd="sng">
                      <a:solidFill>
                        <a:srgbClr val="26262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26262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26262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26262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262626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21900" marR="121900" marT="45725" marB="45725">
                    <a:lnL w="12700" cap="flat" cmpd="sng">
                      <a:solidFill>
                        <a:srgbClr val="26262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26262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26262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26262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262626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21900" marR="121900" marT="45725" marB="45725">
                    <a:lnL w="12700" cap="flat" cmpd="sng">
                      <a:solidFill>
                        <a:srgbClr val="26262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26262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26262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26262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262626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21900" marR="121900" marT="45725" marB="45725">
                    <a:lnL w="12700" cap="flat" cmpd="sng">
                      <a:solidFill>
                        <a:srgbClr val="26262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26262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26262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26262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262626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21900" marR="121900" marT="45725" marB="45725">
                    <a:lnL w="12700" cap="flat" cmpd="sng">
                      <a:solidFill>
                        <a:srgbClr val="26262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26262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26262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26262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45" name="Google Shape;345;g339e983b618_2_200"/>
          <p:cNvSpPr txBox="1"/>
          <p:nvPr/>
        </p:nvSpPr>
        <p:spPr>
          <a:xfrm>
            <a:off x="912812" y="3969488"/>
            <a:ext cx="27066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1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ANALIZZA I NOMI IN TABELLA</a:t>
            </a:r>
            <a:endParaRPr/>
          </a:p>
        </p:txBody>
      </p:sp>
      <p:graphicFrame>
        <p:nvGraphicFramePr>
          <p:cNvPr id="346" name="Google Shape;346;g339e983b618_2_200"/>
          <p:cNvGraphicFramePr/>
          <p:nvPr/>
        </p:nvGraphicFramePr>
        <p:xfrm>
          <a:off x="1008062" y="4365575"/>
          <a:ext cx="7680300" cy="2305000"/>
        </p:xfrm>
        <a:graphic>
          <a:graphicData uri="http://schemas.openxmlformats.org/drawingml/2006/table">
            <a:tbl>
              <a:tblPr>
                <a:noFill/>
                <a:tableStyleId>{FFBF16A0-1DF6-42C0-900D-97FFF98F5AAD}</a:tableStyleId>
              </a:tblPr>
              <a:tblGrid>
                <a:gridCol w="29019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033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398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351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842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1" i="0" u="none">
                          <a:latin typeface="Arial"/>
                          <a:ea typeface="Arial"/>
                          <a:cs typeface="Arial"/>
                          <a:sym typeface="Arial"/>
                        </a:rPr>
                        <a:t>NOME</a:t>
                      </a:r>
                      <a:endParaRPr/>
                    </a:p>
                  </a:txBody>
                  <a:tcPr marL="121900" marR="121900" marT="45725" marB="45725">
                    <a:lnL w="28575" cap="flat" cmpd="sng">
                      <a:solidFill>
                        <a:srgbClr val="26262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26262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26262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26262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21900" marR="121900" marT="45725" marB="45725">
                    <a:lnL w="12700" cap="flat" cmpd="sng">
                      <a:solidFill>
                        <a:srgbClr val="26262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26262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26262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26262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21900" marR="121900" marT="45725" marB="45725">
                    <a:lnL w="12700" cap="flat" cmpd="sng">
                      <a:solidFill>
                        <a:srgbClr val="26262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26262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26262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26262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21900" marR="121900" marT="45725" marB="45725">
                    <a:lnL w="12700" cap="flat" cmpd="sng">
                      <a:solidFill>
                        <a:srgbClr val="26262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26262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26262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26262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48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0" i="0" u="none">
                          <a:latin typeface="Arial"/>
                          <a:ea typeface="Arial"/>
                          <a:cs typeface="Arial"/>
                          <a:sym typeface="Arial"/>
                        </a:rPr>
                        <a:t>SCOPA</a:t>
                      </a:r>
                      <a:endParaRPr/>
                    </a:p>
                  </a:txBody>
                  <a:tcPr marL="121900" marR="121900" marT="45725" marB="45725">
                    <a:lnL w="28575" cap="flat" cmpd="sng">
                      <a:solidFill>
                        <a:srgbClr val="26262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26262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26262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26262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21900" marR="121900" marT="45725" marB="45725">
                    <a:lnL w="12700" cap="flat" cmpd="sng">
                      <a:solidFill>
                        <a:srgbClr val="26262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26262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26262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26262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21900" marR="121900" marT="45725" marB="45725">
                    <a:lnL w="12700" cap="flat" cmpd="sng">
                      <a:solidFill>
                        <a:srgbClr val="26262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26262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26262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26262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21900" marR="121900" marT="45725" marB="45725">
                    <a:lnL w="12700" cap="flat" cmpd="sng">
                      <a:solidFill>
                        <a:srgbClr val="26262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26262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26262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26262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48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0" i="0" u="none">
                          <a:latin typeface="Arial"/>
                          <a:ea typeface="Arial"/>
                          <a:cs typeface="Arial"/>
                          <a:sym typeface="Arial"/>
                        </a:rPr>
                        <a:t>BERRETTI</a:t>
                      </a:r>
                      <a:endParaRPr/>
                    </a:p>
                  </a:txBody>
                  <a:tcPr marL="121900" marR="121900" marT="45725" marB="45725">
                    <a:lnL w="28575" cap="flat" cmpd="sng">
                      <a:solidFill>
                        <a:srgbClr val="26262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26262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26262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26262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21900" marR="121900" marT="45725" marB="45725">
                    <a:lnL w="12700" cap="flat" cmpd="sng">
                      <a:solidFill>
                        <a:srgbClr val="26262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26262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26262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26262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21900" marR="121900" marT="45725" marB="45725">
                    <a:lnL w="12700" cap="flat" cmpd="sng">
                      <a:solidFill>
                        <a:srgbClr val="26262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26262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26262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26262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21900" marR="121900" marT="45725" marB="45725">
                    <a:lnL w="12700" cap="flat" cmpd="sng">
                      <a:solidFill>
                        <a:srgbClr val="26262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26262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26262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26262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0" i="0" u="none">
                          <a:latin typeface="Arial"/>
                          <a:ea typeface="Arial"/>
                          <a:cs typeface="Arial"/>
                          <a:sym typeface="Arial"/>
                        </a:rPr>
                        <a:t>FIORISTA</a:t>
                      </a:r>
                      <a:endParaRPr/>
                    </a:p>
                  </a:txBody>
                  <a:tcPr marL="121900" marR="121900" marT="45725" marB="45725">
                    <a:lnL w="28575" cap="flat" cmpd="sng">
                      <a:solidFill>
                        <a:srgbClr val="26262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26262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26262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26262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21900" marR="121900" marT="45725" marB="45725">
                    <a:lnL w="12700" cap="flat" cmpd="sng">
                      <a:solidFill>
                        <a:srgbClr val="26262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26262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26262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26262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21900" marR="121900" marT="45725" marB="45725">
                    <a:lnL w="12700" cap="flat" cmpd="sng">
                      <a:solidFill>
                        <a:srgbClr val="26262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26262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26262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26262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21900" marR="121900" marT="45725" marB="45725">
                    <a:lnL w="12700" cap="flat" cmpd="sng">
                      <a:solidFill>
                        <a:srgbClr val="26262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26262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26262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26262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48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0" i="0" u="none">
                          <a:latin typeface="Arial"/>
                          <a:ea typeface="Arial"/>
                          <a:cs typeface="Arial"/>
                          <a:sym typeface="Arial"/>
                        </a:rPr>
                        <a:t>GOCCIA</a:t>
                      </a:r>
                      <a:endParaRPr/>
                    </a:p>
                  </a:txBody>
                  <a:tcPr marL="121900" marR="121900" marT="45725" marB="45725">
                    <a:lnL w="28575" cap="flat" cmpd="sng">
                      <a:solidFill>
                        <a:srgbClr val="26262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26262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26262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26262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21900" marR="121900" marT="45725" marB="45725">
                    <a:lnL w="12700" cap="flat" cmpd="sng">
                      <a:solidFill>
                        <a:srgbClr val="26262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26262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26262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26262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21900" marR="121900" marT="45725" marB="45725">
                    <a:lnL w="12700" cap="flat" cmpd="sng">
                      <a:solidFill>
                        <a:srgbClr val="26262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26262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26262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26262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21900" marR="121900" marT="45725" marB="45725">
                    <a:lnL w="12700" cap="flat" cmpd="sng">
                      <a:solidFill>
                        <a:srgbClr val="26262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26262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26262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26262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347" name="Google Shape;347;g339e983b618_2_200" descr="bambino_saluta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59300" y="4510037"/>
            <a:ext cx="400050" cy="504825"/>
          </a:xfrm>
          <a:prstGeom prst="rect">
            <a:avLst/>
          </a:prstGeom>
          <a:noFill/>
          <a:ln w="9525" cap="flat" cmpd="sng">
            <a:solidFill>
              <a:srgbClr val="262626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348" name="Google Shape;348;g339e983b618_2_200" descr="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191250" y="4438600"/>
            <a:ext cx="557212" cy="534987"/>
          </a:xfrm>
          <a:prstGeom prst="rect">
            <a:avLst/>
          </a:prstGeom>
          <a:noFill/>
          <a:ln w="9525" cap="flat" cmpd="sng">
            <a:solidFill>
              <a:srgbClr val="262626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349" name="Google Shape;349;g339e983b618_2_200" descr="Conte-Sepia-Single-Large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440612" y="4510037"/>
            <a:ext cx="1055687" cy="450850"/>
          </a:xfrm>
          <a:prstGeom prst="rect">
            <a:avLst/>
          </a:prstGeom>
          <a:noFill/>
          <a:ln w="9525" cap="flat" cmpd="sng">
            <a:solidFill>
              <a:srgbClr val="262626"/>
            </a:solidFill>
            <a:prstDash val="solid"/>
            <a:round/>
            <a:headEnd type="none" w="sm" len="sm"/>
            <a:tailEnd type="none" w="sm" len="sm"/>
          </a:ln>
        </p:spPr>
      </p:pic>
      <p:graphicFrame>
        <p:nvGraphicFramePr>
          <p:cNvPr id="350" name="Google Shape;350;g339e983b618_2_200"/>
          <p:cNvGraphicFramePr/>
          <p:nvPr/>
        </p:nvGraphicFramePr>
        <p:xfrm>
          <a:off x="8783637" y="4365575"/>
          <a:ext cx="3076550" cy="2305000"/>
        </p:xfrm>
        <a:graphic>
          <a:graphicData uri="http://schemas.openxmlformats.org/drawingml/2006/table">
            <a:tbl>
              <a:tblPr>
                <a:noFill/>
                <a:tableStyleId>{FFBF16A0-1DF6-42C0-900D-97FFF98F5AAD}</a:tableStyleId>
              </a:tblPr>
              <a:tblGrid>
                <a:gridCol w="1541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5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842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b="1" i="0" u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endParaRPr/>
                    </a:p>
                  </a:txBody>
                  <a:tcPr marL="121975" marR="121975" marT="45725" marB="45725">
                    <a:lnL w="12700" cap="flat" cmpd="sng">
                      <a:solidFill>
                        <a:srgbClr val="26262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26262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26262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26262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21975" marR="121975" marT="45725" marB="45725">
                    <a:lnL w="12700" cap="flat" cmpd="sng">
                      <a:solidFill>
                        <a:srgbClr val="26262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26262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26262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26262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48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21975" marR="121975" marT="45725" marB="45725">
                    <a:lnL w="12700" cap="flat" cmpd="sng">
                      <a:solidFill>
                        <a:srgbClr val="26262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26262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26262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26262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21975" marR="121975" marT="45725" marB="45725">
                    <a:lnL w="12700" cap="flat" cmpd="sng">
                      <a:solidFill>
                        <a:srgbClr val="26262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26262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26262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26262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48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21975" marR="121975" marT="45725" marB="45725">
                    <a:lnL w="12700" cap="flat" cmpd="sng">
                      <a:solidFill>
                        <a:srgbClr val="26262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26262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26262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26262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21975" marR="121975" marT="45725" marB="45725">
                    <a:lnL w="12700" cap="flat" cmpd="sng">
                      <a:solidFill>
                        <a:srgbClr val="26262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26262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26262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26262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21975" marR="121975" marT="45725" marB="45725">
                    <a:lnL w="12700" cap="flat" cmpd="sng">
                      <a:solidFill>
                        <a:srgbClr val="26262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26262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26262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26262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21975" marR="121975" marT="45725" marB="45725">
                    <a:lnL w="12700" cap="flat" cmpd="sng">
                      <a:solidFill>
                        <a:srgbClr val="26262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26262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26262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26262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48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21975" marR="121975" marT="45725" marB="45725">
                    <a:lnL w="12700" cap="flat" cmpd="sng">
                      <a:solidFill>
                        <a:srgbClr val="26262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26262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26262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26262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21975" marR="121975" marT="45725" marB="45725">
                    <a:lnL w="12700" cap="flat" cmpd="sng">
                      <a:solidFill>
                        <a:srgbClr val="26262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26262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26262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26262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51" name="Google Shape;351;g339e983b618_2_200"/>
          <p:cNvSpPr/>
          <p:nvPr/>
        </p:nvSpPr>
        <p:spPr>
          <a:xfrm>
            <a:off x="9359900" y="4581475"/>
            <a:ext cx="287400" cy="21600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rgbClr val="26262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2" name="Google Shape;352;g339e983b618_2_200"/>
          <p:cNvSpPr/>
          <p:nvPr/>
        </p:nvSpPr>
        <p:spPr>
          <a:xfrm>
            <a:off x="10415587" y="4581475"/>
            <a:ext cx="288900" cy="21600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rgbClr val="26262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3" name="Google Shape;353;g339e983b618_2_200"/>
          <p:cNvSpPr/>
          <p:nvPr/>
        </p:nvSpPr>
        <p:spPr>
          <a:xfrm>
            <a:off x="10801350" y="4581475"/>
            <a:ext cx="287400" cy="21600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rgbClr val="26262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4" name="Google Shape;354;g339e983b618_2_200"/>
          <p:cNvSpPr/>
          <p:nvPr/>
        </p:nvSpPr>
        <p:spPr>
          <a:xfrm>
            <a:off x="11183937" y="4581475"/>
            <a:ext cx="288900" cy="21600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rgbClr val="26262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5" name="Google Shape;355;g339e983b618_2_200"/>
          <p:cNvSpPr txBox="1"/>
          <p:nvPr/>
        </p:nvSpPr>
        <p:spPr>
          <a:xfrm>
            <a:off x="814387" y="188912"/>
            <a:ext cx="24750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999"/>
              </a:buClr>
              <a:buSzPts val="1400"/>
              <a:buFont typeface="Arial"/>
              <a:buNone/>
            </a:pPr>
            <a:r>
              <a:rPr lang="en-US" sz="1400" b="1" i="0" u="sng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ATTIVITA’ PER LA CLASSE</a:t>
            </a:r>
            <a:endParaRPr>
              <a:solidFill>
                <a:schemeClr val="accent1"/>
              </a:solidFill>
            </a:endParaRPr>
          </a:p>
        </p:txBody>
      </p:sp>
      <p:sp>
        <p:nvSpPr>
          <p:cNvPr id="356" name="Google Shape;356;g339e983b618_2_200"/>
          <p:cNvSpPr txBox="1"/>
          <p:nvPr/>
        </p:nvSpPr>
        <p:spPr>
          <a:xfrm>
            <a:off x="814387" y="3573412"/>
            <a:ext cx="59691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999"/>
              </a:buClr>
              <a:buSzPts val="1400"/>
              <a:buFont typeface="Arial"/>
              <a:buNone/>
            </a:pPr>
            <a:r>
              <a:rPr lang="en-US" sz="1400" b="1" i="0" u="sng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ATTIVITA’ PER L’ALUNNO </a:t>
            </a:r>
            <a:r>
              <a:rPr lang="en-US" sz="1400" b="0" i="0" u="sng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r>
              <a:rPr lang="en-US" sz="1400" b="0" i="0" u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b="1" i="1" u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SCOMPOSIZIONE IN NUCLEI FONDANTI</a:t>
            </a:r>
            <a:endParaRPr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g339e983b618_2_220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943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Partecipare alla cultura del compito</a:t>
            </a:r>
            <a:endParaRPr/>
          </a:p>
        </p:txBody>
      </p:sp>
      <p:sp>
        <p:nvSpPr>
          <p:cNvPr id="363" name="Google Shape;363;g339e983b618_2_220"/>
          <p:cNvSpPr txBox="1"/>
          <p:nvPr/>
        </p:nvSpPr>
        <p:spPr>
          <a:xfrm>
            <a:off x="623062" y="2135112"/>
            <a:ext cx="10368000" cy="36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i="0" u="none">
                <a:solidFill>
                  <a:srgbClr val="000000"/>
                </a:solidFill>
              </a:rPr>
              <a:t>L’OBIETTIVO </a:t>
            </a:r>
            <a:r>
              <a:rPr lang="en-US" sz="1800" b="1"/>
              <a:t>È</a:t>
            </a:r>
            <a:r>
              <a:rPr lang="en-US" sz="1800" b="1" i="0" u="none">
                <a:solidFill>
                  <a:srgbClr val="000000"/>
                </a:solidFill>
              </a:rPr>
              <a:t> </a:t>
            </a:r>
            <a:r>
              <a:rPr lang="en-US" sz="1800" b="1"/>
              <a:t>PIÙ</a:t>
            </a:r>
            <a:r>
              <a:rPr lang="en-US" sz="1800" b="1" i="0" u="none">
                <a:solidFill>
                  <a:srgbClr val="000000"/>
                </a:solidFill>
              </a:rPr>
              <a:t> SOCIALE CHE COGNITIVO.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rgbClr val="000000"/>
                </a:solidFill>
              </a:rPr>
              <a:t>PEI e PROGETTO DI VITA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1" i="0" u="none">
              <a:solidFill>
                <a:srgbClr val="000000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1" i="0" u="none">
              <a:solidFill>
                <a:srgbClr val="000000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i="0" u="none">
                <a:solidFill>
                  <a:srgbClr val="000000"/>
                </a:solidFill>
              </a:rPr>
              <a:t>SI FA PARTECIPARE L’ALUNNO A </a:t>
            </a:r>
            <a:r>
              <a:rPr lang="en-US" sz="1800" b="1" i="0" u="none">
                <a:solidFill>
                  <a:srgbClr val="000000"/>
                </a:solidFill>
              </a:rPr>
              <a:t>MOMENTI SIGNIFICATIVI</a:t>
            </a:r>
            <a:r>
              <a:rPr lang="en-US" sz="1800" i="0" u="none">
                <a:solidFill>
                  <a:srgbClr val="000000"/>
                </a:solidFill>
              </a:rPr>
              <a:t> </a:t>
            </a:r>
            <a:r>
              <a:rPr lang="en-US" sz="1800"/>
              <a:t>DELL'ATTIVITÀ</a:t>
            </a:r>
            <a:r>
              <a:rPr lang="en-US" sz="1800" i="0" u="none">
                <a:solidFill>
                  <a:srgbClr val="000000"/>
                </a:solidFill>
              </a:rPr>
              <a:t>’ CURRICOLARE DELLA CLASSE.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i="0" u="none">
              <a:solidFill>
                <a:srgbClr val="000000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i="0" u="none">
                <a:solidFill>
                  <a:srgbClr val="000000"/>
                </a:solidFill>
              </a:rPr>
              <a:t>SI INSISTE SUL </a:t>
            </a:r>
            <a:r>
              <a:rPr lang="en-US" sz="1800" b="1" i="0" u="none">
                <a:solidFill>
                  <a:srgbClr val="000000"/>
                </a:solidFill>
              </a:rPr>
              <a:t>CLIMA EMOTIVO.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1" i="0" u="none">
              <a:solidFill>
                <a:srgbClr val="000000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i="0" u="none">
                <a:solidFill>
                  <a:srgbClr val="000000"/>
                </a:solidFill>
              </a:rPr>
              <a:t>SI ATTRIBUISCE IMPORTANZA AI </a:t>
            </a:r>
            <a:r>
              <a:rPr lang="en-US" sz="1800" b="1" i="0" u="none">
                <a:solidFill>
                  <a:srgbClr val="000000"/>
                </a:solidFill>
              </a:rPr>
              <a:t>PRODOTTI ELABORATI.</a:t>
            </a:r>
            <a:r>
              <a:rPr lang="en-US" sz="1800" i="0" u="none">
                <a:solidFill>
                  <a:srgbClr val="000000"/>
                </a:solidFill>
              </a:rPr>
              <a:t> </a:t>
            </a:r>
            <a:endParaRPr sz="18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1" i="0" u="none">
              <a:solidFill>
                <a:srgbClr val="000000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1" i="0" u="none">
              <a:solidFill>
                <a:srgbClr val="000000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>
              <a:solidFill>
                <a:srgbClr val="000000"/>
              </a:solidFill>
            </a:endParaRPr>
          </a:p>
        </p:txBody>
      </p:sp>
      <p:sp>
        <p:nvSpPr>
          <p:cNvPr id="364" name="Google Shape;364;g339e983b618_2_220"/>
          <p:cNvSpPr txBox="1"/>
          <p:nvPr/>
        </p:nvSpPr>
        <p:spPr>
          <a:xfrm>
            <a:off x="527862" y="5204500"/>
            <a:ext cx="11136300" cy="1231500"/>
          </a:xfrm>
          <a:prstGeom prst="rect">
            <a:avLst/>
          </a:prstGeom>
          <a:solidFill>
            <a:schemeClr val="dk1"/>
          </a:solidFill>
          <a:ln w="57150" cap="flat" cmpd="thinThick">
            <a:solidFill>
              <a:srgbClr val="00999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rgbClr val="000000"/>
                </a:solidFill>
              </a:rPr>
              <a:t>OBIETTIVO SOCIALE</a:t>
            </a:r>
            <a:r>
              <a:rPr lang="en-US" sz="1800" i="0" u="none">
                <a:solidFill>
                  <a:srgbClr val="000000"/>
                </a:solidFill>
              </a:rPr>
              <a:t>: interazione, integrazione, inclusione.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rgbClr val="000000"/>
                </a:solidFill>
              </a:rPr>
              <a:t>CONTENUTI</a:t>
            </a:r>
            <a:r>
              <a:rPr lang="en-US" sz="1800" i="0" u="none">
                <a:solidFill>
                  <a:srgbClr val="000000"/>
                </a:solidFill>
              </a:rPr>
              <a:t>: abilità di autonomia (relazione, comunicazione, orientamento …)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i="0" u="none">
              <a:solidFill>
                <a:srgbClr val="000000"/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sng">
                <a:solidFill>
                  <a:srgbClr val="000000"/>
                </a:solidFill>
              </a:rPr>
              <a:t>Occasione per lavorare con gli altri compagni</a:t>
            </a:r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g339e983b618_2_228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943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Come migliorare</a:t>
            </a:r>
            <a:endParaRPr/>
          </a:p>
        </p:txBody>
      </p:sp>
      <p:sp>
        <p:nvSpPr>
          <p:cNvPr id="371" name="Google Shape;371;g339e983b618_2_228"/>
          <p:cNvSpPr/>
          <p:nvPr/>
        </p:nvSpPr>
        <p:spPr>
          <a:xfrm>
            <a:off x="9185262" y="178125"/>
            <a:ext cx="2871900" cy="1249500"/>
          </a:xfrm>
          <a:prstGeom prst="ellipse">
            <a:avLst/>
          </a:prstGeom>
          <a:solidFill>
            <a:schemeClr val="accent1"/>
          </a:solidFill>
          <a:ln w="12700" cap="flat" cmpd="sng">
            <a:solidFill>
              <a:srgbClr val="41719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Calibri"/>
              <a:buNone/>
            </a:pPr>
            <a:r>
              <a:rPr lang="en-US" sz="2500" i="0" u="none">
                <a:solidFill>
                  <a:srgbClr val="FFFFFF"/>
                </a:solidFill>
              </a:rPr>
              <a:t>Per il futuro</a:t>
            </a:r>
            <a:endParaRPr sz="2500"/>
          </a:p>
        </p:txBody>
      </p:sp>
      <p:pic>
        <p:nvPicPr>
          <p:cNvPr id="372" name="Google Shape;372;g339e983b618_2_2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43900" y="1855112"/>
            <a:ext cx="7504111" cy="4505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g339e983b618_2_23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943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dirty="0"/>
              <a:t>Per riflettere</a:t>
            </a:r>
            <a:endParaRPr dirty="0"/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DCBFD73B-7253-CC6C-4308-3C24A18008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136" y="2404783"/>
            <a:ext cx="9961727" cy="2048434"/>
          </a:xfrm>
          <a:prstGeom prst="rect">
            <a:avLst/>
          </a:prstGeom>
        </p:spPr>
      </p:pic>
      <p:sp>
        <p:nvSpPr>
          <p:cNvPr id="379" name="Google Shape;379;g339e983b618_2_236"/>
          <p:cNvSpPr txBox="1">
            <a:spLocks noGrp="1"/>
          </p:cNvSpPr>
          <p:nvPr>
            <p:ph type="body" idx="1"/>
          </p:nvPr>
        </p:nvSpPr>
        <p:spPr>
          <a:xfrm>
            <a:off x="415600" y="1688433"/>
            <a:ext cx="11360700" cy="4403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it-IT" dirty="0"/>
              <a:t>E SE L’INTEGRAZIONE FOSSE </a:t>
            </a:r>
            <a:r>
              <a:rPr lang="it-IT"/>
              <a:t>SEMPLICE NORMALITA’ ?</a:t>
            </a:r>
            <a:endParaRPr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g33d88de9e6e_0_79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943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/>
              <a:t>Dott.ssa Lucangeli</a:t>
            </a:r>
            <a:endParaRPr/>
          </a:p>
        </p:txBody>
      </p:sp>
      <p:sp>
        <p:nvSpPr>
          <p:cNvPr id="480" name="Google Shape;480;g33d88de9e6e_0_79"/>
          <p:cNvSpPr txBox="1">
            <a:spLocks noGrp="1"/>
          </p:cNvSpPr>
          <p:nvPr>
            <p:ph type="body" idx="1"/>
          </p:nvPr>
        </p:nvSpPr>
        <p:spPr>
          <a:xfrm>
            <a:off x="415600" y="1688433"/>
            <a:ext cx="11360700" cy="4403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u="sng">
                <a:solidFill>
                  <a:schemeClr val="hlink"/>
                </a:solidFill>
                <a:hlinkClick r:id="rId3"/>
              </a:rPr>
              <a:t>https://youtu.be/Dy-5MbaRqok?si=DRRgCog9dAKdmJIO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339e983b618_1_3"/>
          <p:cNvSpPr txBox="1">
            <a:spLocks noGrp="1"/>
          </p:cNvSpPr>
          <p:nvPr>
            <p:ph type="body" idx="1"/>
          </p:nvPr>
        </p:nvSpPr>
        <p:spPr>
          <a:xfrm>
            <a:off x="415600" y="931999"/>
            <a:ext cx="11360700" cy="5160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5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Gli atteggiamenti verso la disabilità e l’inclusione, in molti casi, svolgono una funzione predittiva in grado di influenzare direttamente gli esiti degli studenti, poiché i processi cognitivi, secondo Bandura, sono indotti da esperienze di padronanza derivanti da prestazioni efficaci.</a:t>
            </a:r>
            <a:endParaRPr sz="25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5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5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5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Verdana"/>
              <a:buNone/>
            </a:pPr>
            <a:r>
              <a:rPr lang="en-US" sz="1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 pregiudizi, no preconcetti.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Verdana"/>
              <a:buNone/>
            </a:pPr>
            <a:r>
              <a:rPr lang="en-US" sz="1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Nulla per scontato.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Verdana"/>
              <a:buNone/>
            </a:pPr>
            <a:r>
              <a:rPr lang="en-US" sz="1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Guardare oltre (manca qualcosa?).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Verdana"/>
              <a:buNone/>
            </a:pPr>
            <a:r>
              <a:rPr lang="en-US" sz="1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Aspetto globale e dinamico (antecedenti, conseguenti, correlazioni).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Lettura di ciò che si osserva.</a:t>
            </a:r>
            <a:endParaRPr sz="25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339e983b618_1_9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943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1° attività - Scambio di esperienze osservative </a:t>
            </a:r>
            <a:endParaRPr/>
          </a:p>
        </p:txBody>
      </p:sp>
      <p:pic>
        <p:nvPicPr>
          <p:cNvPr id="117" name="Google Shape;117;g339e983b618_1_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4288" y="1001425"/>
            <a:ext cx="11363326" cy="594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339e983b618_1_17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943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Osserviamo sempre</a:t>
            </a:r>
            <a:endParaRPr/>
          </a:p>
        </p:txBody>
      </p:sp>
      <p:sp>
        <p:nvSpPr>
          <p:cNvPr id="124" name="Google Shape;124;g339e983b618_1_17"/>
          <p:cNvSpPr txBox="1">
            <a:spLocks noGrp="1"/>
          </p:cNvSpPr>
          <p:nvPr>
            <p:ph type="body" idx="1"/>
          </p:nvPr>
        </p:nvSpPr>
        <p:spPr>
          <a:xfrm>
            <a:off x="415600" y="1688433"/>
            <a:ext cx="11360700" cy="4403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 b="1">
              <a:solidFill>
                <a:srgbClr val="4F81BD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 b="1">
                <a:solidFill>
                  <a:srgbClr val="4F81BD"/>
                </a:solidFill>
                <a:latin typeface="Arial"/>
                <a:ea typeface="Arial"/>
                <a:cs typeface="Arial"/>
                <a:sym typeface="Arial"/>
              </a:rPr>
              <a:t>A PARTIRE DA </a:t>
            </a:r>
            <a:endParaRPr sz="1900" b="1">
              <a:solidFill>
                <a:srgbClr val="4F81BD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-12700" algn="l" rtl="0">
              <a:spcBef>
                <a:spcPts val="0"/>
              </a:spcBef>
              <a:spcAft>
                <a:spcPts val="0"/>
              </a:spcAft>
              <a:buClr>
                <a:srgbClr val="4F81BD"/>
              </a:buClr>
              <a:buSzPts val="200"/>
              <a:buFont typeface="Arial"/>
              <a:buChar char="-"/>
            </a:pPr>
            <a:r>
              <a:rPr lang="en-US" sz="1900" b="1">
                <a:solidFill>
                  <a:srgbClr val="4F81BD"/>
                </a:solidFill>
                <a:latin typeface="Arial"/>
                <a:ea typeface="Arial"/>
                <a:cs typeface="Arial"/>
                <a:sym typeface="Arial"/>
              </a:rPr>
              <a:t>CIÒ CHE SIAMO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0" lvl="0" indent="-12700" algn="l" rtl="0">
              <a:spcBef>
                <a:spcPts val="0"/>
              </a:spcBef>
              <a:spcAft>
                <a:spcPts val="0"/>
              </a:spcAft>
              <a:buClr>
                <a:srgbClr val="4F81BD"/>
              </a:buClr>
              <a:buSzPts val="200"/>
              <a:buFont typeface="Arial"/>
              <a:buChar char="-"/>
            </a:pPr>
            <a:r>
              <a:rPr lang="en-US" sz="1900" b="1">
                <a:solidFill>
                  <a:srgbClr val="4F81BD"/>
                </a:solidFill>
                <a:latin typeface="Arial"/>
                <a:ea typeface="Arial"/>
                <a:cs typeface="Arial"/>
                <a:sym typeface="Arial"/>
              </a:rPr>
              <a:t>CIÒ CHE CONOSCIAMO 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1">
              <a:solidFill>
                <a:srgbClr val="4F81BD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1">
              <a:solidFill>
                <a:srgbClr val="4F81BD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n-US" sz="19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PER ANALOGIA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n-US" sz="19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PER DIFFERENZA</a:t>
            </a:r>
            <a:r>
              <a:rPr lang="en-US" sz="17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n-US" sz="1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</a:t>
            </a:r>
            <a:r>
              <a:rPr lang="en-US" sz="19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NFLUENZATI DA QUANTO ACCADE NEL GRUPPO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5" name="Google Shape;125;g339e983b618_1_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27575" y="2072488"/>
            <a:ext cx="4187825" cy="27130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339e983b618_1_28"/>
          <p:cNvSpPr txBox="1">
            <a:spLocks noGrp="1"/>
          </p:cNvSpPr>
          <p:nvPr>
            <p:ph type="body" idx="1"/>
          </p:nvPr>
        </p:nvSpPr>
        <p:spPr>
          <a:xfrm>
            <a:off x="415600" y="4587280"/>
            <a:ext cx="11360700" cy="1504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COSÌ SUCCEDE A SCUOLA </a:t>
            </a:r>
            <a:endParaRPr sz="3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Calibri"/>
              <a:buNone/>
            </a:pPr>
            <a:r>
              <a:rPr lang="en-US"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una cecità che ostacola l’apprendimento 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2" name="Google Shape;132;g339e983b618_1_28"/>
          <p:cNvPicPr preferRelativeResize="0"/>
          <p:nvPr/>
        </p:nvPicPr>
        <p:blipFill rotWithShape="1">
          <a:blip r:embed="rId3">
            <a:alphaModFix/>
          </a:blip>
          <a:srcRect r="4113" b="5285"/>
          <a:stretch/>
        </p:blipFill>
        <p:spPr>
          <a:xfrm>
            <a:off x="2166525" y="374425"/>
            <a:ext cx="7858950" cy="4056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339e983b618_1_35"/>
          <p:cNvSpPr txBox="1">
            <a:spLocks noGrp="1"/>
          </p:cNvSpPr>
          <p:nvPr>
            <p:ph type="body" idx="1"/>
          </p:nvPr>
        </p:nvSpPr>
        <p:spPr>
          <a:xfrm>
            <a:off x="415600" y="4987606"/>
            <a:ext cx="11360700" cy="1104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 fontScale="925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COSA VEDO?</a:t>
            </a:r>
            <a:endParaRPr sz="25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ct val="112000"/>
              <a:buFont typeface="Verdana"/>
              <a:buNone/>
            </a:pPr>
            <a:r>
              <a:rPr lang="en-US" sz="2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“VEDERE”, un verbo di percezione che non implica intenzione.</a:t>
            </a:r>
            <a:r>
              <a:rPr lang="en-US" sz="28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endParaRPr/>
          </a:p>
        </p:txBody>
      </p:sp>
      <p:sp>
        <p:nvSpPr>
          <p:cNvPr id="139" name="Google Shape;139;g339e983b618_1_35"/>
          <p:cNvSpPr txBox="1">
            <a:spLocks noGrp="1"/>
          </p:cNvSpPr>
          <p:nvPr>
            <p:ph type="body" idx="1"/>
          </p:nvPr>
        </p:nvSpPr>
        <p:spPr>
          <a:xfrm>
            <a:off x="6444700" y="771100"/>
            <a:ext cx="5331600" cy="38163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“OSSERVARE” è un atto intenzionale.</a:t>
            </a:r>
            <a:endParaRPr sz="25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libri"/>
              <a:buNone/>
            </a:pPr>
            <a:r>
              <a:rPr lang="en-US" sz="2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È un processo cognitivo, in quanto non solo è orientato alla lettura di un fenomeno/situazione ma soprattutto alla sua comprensione.</a:t>
            </a:r>
            <a:endParaRPr sz="25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0" name="Google Shape;140;g339e983b618_1_35"/>
          <p:cNvPicPr preferRelativeResize="0"/>
          <p:nvPr/>
        </p:nvPicPr>
        <p:blipFill rotWithShape="1">
          <a:blip r:embed="rId3">
            <a:alphaModFix/>
          </a:blip>
          <a:srcRect t="15561" b="18217"/>
          <a:stretch/>
        </p:blipFill>
        <p:spPr>
          <a:xfrm>
            <a:off x="1040100" y="1391187"/>
            <a:ext cx="3890375" cy="2576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339e983b618_1_43"/>
          <p:cNvSpPr txBox="1">
            <a:spLocks noGrp="1"/>
          </p:cNvSpPr>
          <p:nvPr>
            <p:ph type="title"/>
          </p:nvPr>
        </p:nvSpPr>
        <p:spPr>
          <a:xfrm>
            <a:off x="415600" y="1086400"/>
            <a:ext cx="11428500" cy="12561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Strumenti di osservazione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ropic">
  <a:themeElements>
    <a:clrScheme name="Tropic">
      <a:dk1>
        <a:srgbClr val="A1E8D9"/>
      </a:dk1>
      <a:lt1>
        <a:srgbClr val="FFFFFF"/>
      </a:lt1>
      <a:dk2>
        <a:srgbClr val="695D46"/>
      </a:dk2>
      <a:lt2>
        <a:srgbClr val="B3A77D"/>
      </a:lt2>
      <a:accent1>
        <a:srgbClr val="EF6C00"/>
      </a:accent1>
      <a:accent2>
        <a:srgbClr val="CE93D8"/>
      </a:accent2>
      <a:accent3>
        <a:srgbClr val="4DB6AC"/>
      </a:accent3>
      <a:accent4>
        <a:srgbClr val="FF9800"/>
      </a:accent4>
      <a:accent5>
        <a:srgbClr val="009668"/>
      </a:accent5>
      <a:accent6>
        <a:srgbClr val="EEFF41"/>
      </a:accent6>
      <a:hlink>
        <a:srgbClr val="009668"/>
      </a:hlink>
      <a:folHlink>
        <a:srgbClr val="00966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ropic">
  <a:themeElements>
    <a:clrScheme name="Tropic">
      <a:dk1>
        <a:srgbClr val="A1E8D9"/>
      </a:dk1>
      <a:lt1>
        <a:srgbClr val="FFFFFF"/>
      </a:lt1>
      <a:dk2>
        <a:srgbClr val="695D46"/>
      </a:dk2>
      <a:lt2>
        <a:srgbClr val="B3A77D"/>
      </a:lt2>
      <a:accent1>
        <a:srgbClr val="EF6C00"/>
      </a:accent1>
      <a:accent2>
        <a:srgbClr val="CE93D8"/>
      </a:accent2>
      <a:accent3>
        <a:srgbClr val="4DB6AC"/>
      </a:accent3>
      <a:accent4>
        <a:srgbClr val="FF9800"/>
      </a:accent4>
      <a:accent5>
        <a:srgbClr val="009668"/>
      </a:accent5>
      <a:accent6>
        <a:srgbClr val="EEFF41"/>
      </a:accent6>
      <a:hlink>
        <a:srgbClr val="009668"/>
      </a:hlink>
      <a:folHlink>
        <a:srgbClr val="00966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1253</Words>
  <Application>Microsoft Office PowerPoint</Application>
  <PresentationFormat>Widescreen</PresentationFormat>
  <Paragraphs>294</Paragraphs>
  <Slides>38</Slides>
  <Notes>36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8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38</vt:i4>
      </vt:variant>
    </vt:vector>
  </HeadingPairs>
  <TitlesOfParts>
    <vt:vector size="48" baseType="lpstr">
      <vt:lpstr>Arial</vt:lpstr>
      <vt:lpstr>Times New Roman</vt:lpstr>
      <vt:lpstr>Noto Sans Symbols</vt:lpstr>
      <vt:lpstr>Verdana</vt:lpstr>
      <vt:lpstr>Calibri</vt:lpstr>
      <vt:lpstr>PT Sans Narrow</vt:lpstr>
      <vt:lpstr>Open Sans</vt:lpstr>
      <vt:lpstr>Gill Sans</vt:lpstr>
      <vt:lpstr>Tropic</vt:lpstr>
      <vt:lpstr>1_Tropic</vt:lpstr>
      <vt:lpstr>Dall’osservazione all’azione</vt:lpstr>
      <vt:lpstr>Presentazione standard di PowerPoint</vt:lpstr>
      <vt:lpstr>L’importanza della cornice: la nostra cornice</vt:lpstr>
      <vt:lpstr>Presentazione standard di PowerPoint</vt:lpstr>
      <vt:lpstr>1° attività - Scambio di esperienze osservative </vt:lpstr>
      <vt:lpstr>Osserviamo sempre</vt:lpstr>
      <vt:lpstr>Presentazione standard di PowerPoint</vt:lpstr>
      <vt:lpstr>Presentazione standard di PowerPoint</vt:lpstr>
      <vt:lpstr>Strumenti di osservazione</vt:lpstr>
      <vt:lpstr>Può essere spontanea o intenzionale-sistematica</vt:lpstr>
      <vt:lpstr>Strumenti osservativi</vt:lpstr>
      <vt:lpstr>Alcuni strumenti…</vt:lpstr>
      <vt:lpstr>Alcuni strumenti…</vt:lpstr>
      <vt:lpstr>Alcuni strumenti…</vt:lpstr>
      <vt:lpstr>Presentazione standard di PowerPoint</vt:lpstr>
      <vt:lpstr>  Perché osservare?  Osservare per?</vt:lpstr>
      <vt:lpstr>Presentazione standard di PowerPoint</vt:lpstr>
      <vt:lpstr>Osservare per…</vt:lpstr>
      <vt:lpstr>Stile di apprendimento</vt:lpstr>
      <vt:lpstr>Stili di insegnamento</vt:lpstr>
      <vt:lpstr>E adesso cosa faccio…?</vt:lpstr>
      <vt:lpstr>In gruppo - attività</vt:lpstr>
      <vt:lpstr>Difficoltà strumentali</vt:lpstr>
      <vt:lpstr>Strategie educative</vt:lpstr>
      <vt:lpstr>Strategie e strumenti</vt:lpstr>
      <vt:lpstr>Presentazione standard di PowerPoint</vt:lpstr>
      <vt:lpstr>Presentazione standard di PowerPoint</vt:lpstr>
      <vt:lpstr>La facilitazione</vt:lpstr>
      <vt:lpstr>Presentazione standard di PowerPoint</vt:lpstr>
      <vt:lpstr>Presentazione standard di PowerPoint</vt:lpstr>
      <vt:lpstr>La semplificazione</vt:lpstr>
      <vt:lpstr>Presentazione standard di PowerPoint</vt:lpstr>
      <vt:lpstr>Presentazione standard di PowerPoint</vt:lpstr>
      <vt:lpstr>Presentazione standard di PowerPoint</vt:lpstr>
      <vt:lpstr>Partecipare alla cultura del compito</vt:lpstr>
      <vt:lpstr>Come migliorare</vt:lpstr>
      <vt:lpstr>Per riflettere</vt:lpstr>
      <vt:lpstr>Dott.ssa Lucangeli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Marzia Alessandrini</dc:creator>
  <cp:lastModifiedBy>Elena Letizia Sibilia</cp:lastModifiedBy>
  <cp:revision>4</cp:revision>
  <dcterms:created xsi:type="dcterms:W3CDTF">2022-04-14T07:15:30Z</dcterms:created>
  <dcterms:modified xsi:type="dcterms:W3CDTF">2025-04-02T09:55:20Z</dcterms:modified>
</cp:coreProperties>
</file>